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62" r:id="rId2"/>
    <p:sldId id="267" r:id="rId3"/>
    <p:sldId id="263" r:id="rId4"/>
    <p:sldId id="265" r:id="rId5"/>
    <p:sldId id="266" r:id="rId6"/>
    <p:sldId id="274" r:id="rId7"/>
    <p:sldId id="277" r:id="rId8"/>
    <p:sldId id="275" r:id="rId9"/>
    <p:sldId id="268" r:id="rId10"/>
    <p:sldId id="276" r:id="rId11"/>
    <p:sldId id="299" r:id="rId12"/>
    <p:sldId id="279" r:id="rId13"/>
    <p:sldId id="298" r:id="rId14"/>
    <p:sldId id="269" r:id="rId15"/>
    <p:sldId id="280" r:id="rId16"/>
    <p:sldId id="270" r:id="rId17"/>
    <p:sldId id="281" r:id="rId18"/>
    <p:sldId id="293" r:id="rId19"/>
    <p:sldId id="282" r:id="rId20"/>
    <p:sldId id="271" r:id="rId21"/>
    <p:sldId id="283" r:id="rId22"/>
    <p:sldId id="284" r:id="rId23"/>
    <p:sldId id="285" r:id="rId24"/>
    <p:sldId id="272" r:id="rId25"/>
    <p:sldId id="286" r:id="rId26"/>
    <p:sldId id="287" r:id="rId27"/>
    <p:sldId id="288" r:id="rId28"/>
    <p:sldId id="289" r:id="rId29"/>
    <p:sldId id="290" r:id="rId30"/>
    <p:sldId id="291" r:id="rId31"/>
    <p:sldId id="292" r:id="rId32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E298B17-5916-ED46-98CA-0093A2D3C5D0}">
          <p14:sldIdLst/>
        </p14:section>
        <p14:section name="RNA-Seq Analysis" id="{11A4E88D-41E8-BA42-B1C9-B5B274F793BA}">
          <p14:sldIdLst>
            <p14:sldId id="262"/>
            <p14:sldId id="267"/>
            <p14:sldId id="263"/>
            <p14:sldId id="265"/>
            <p14:sldId id="266"/>
            <p14:sldId id="274"/>
            <p14:sldId id="277"/>
            <p14:sldId id="275"/>
            <p14:sldId id="268"/>
            <p14:sldId id="276"/>
            <p14:sldId id="299"/>
            <p14:sldId id="279"/>
            <p14:sldId id="298"/>
            <p14:sldId id="269"/>
            <p14:sldId id="280"/>
            <p14:sldId id="270"/>
            <p14:sldId id="281"/>
            <p14:sldId id="293"/>
            <p14:sldId id="282"/>
            <p14:sldId id="271"/>
            <p14:sldId id="283"/>
            <p14:sldId id="284"/>
            <p14:sldId id="285"/>
            <p14:sldId id="272"/>
            <p14:sldId id="286"/>
            <p14:sldId id="287"/>
            <p14:sldId id="288"/>
            <p14:sldId id="289"/>
            <p14:sldId id="290"/>
            <p14:sldId id="291"/>
            <p14:sldId id="29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ED5BD"/>
    <a:srgbClr val="E7EED3"/>
    <a:srgbClr val="E1E8C6"/>
    <a:srgbClr val="DCE8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15"/>
    <p:restoredTop sz="91104"/>
  </p:normalViewPr>
  <p:slideViewPr>
    <p:cSldViewPr snapToGrid="0" snapToObjects="1">
      <p:cViewPr varScale="1">
        <p:scale>
          <a:sx n="104" d="100"/>
          <a:sy n="104" d="100"/>
        </p:scale>
        <p:origin x="232" y="10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sv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B528EA-98ED-AF4A-A7E3-404F5F23AE97}" type="datetimeFigureOut">
              <a:rPr lang="en-US" smtClean="0"/>
              <a:t>2/17/20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27235D-F583-4349-AF35-28C14E3EB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75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fastqc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27235D-F583-4349-AF35-28C14E3EBC4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8756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27235D-F583-4349-AF35-28C14E3EBC4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200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kallisto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27235D-F583-4349-AF35-28C14E3EBC4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135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kallisto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27235D-F583-4349-AF35-28C14E3EBC4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1715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Understanding the </a:t>
            </a:r>
            <a:r>
              <a:rPr lang="en-US" dirty="0" err="1"/>
              <a:t>sampel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27235D-F583-4349-AF35-28C14E3EBC4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8292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Understanding the </a:t>
            </a:r>
            <a:r>
              <a:rPr lang="en-US" dirty="0" err="1"/>
              <a:t>sampel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27235D-F583-4349-AF35-28C14E3EBC4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3111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deseq2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27235D-F583-4349-AF35-28C14E3EBC4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1757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Reporter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27235D-F583-4349-AF35-28C14E3EBC4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5459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Reporter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27235D-F583-4349-AF35-28C14E3EBC4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9501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Reporter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27235D-F583-4349-AF35-28C14E3EBC4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377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79ACE-0905-BD4E-B884-A5A03E20AB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4120BA-24D2-614E-911E-43409137D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FA4DB25-21EE-D24C-87E7-79BD1407002A}"/>
              </a:ext>
            </a:extLst>
          </p:cNvPr>
          <p:cNvGrpSpPr/>
          <p:nvPr userDrawn="1"/>
        </p:nvGrpSpPr>
        <p:grpSpPr>
          <a:xfrm>
            <a:off x="495271" y="5993027"/>
            <a:ext cx="11201457" cy="590321"/>
            <a:chOff x="1655804" y="6313056"/>
            <a:chExt cx="8880392" cy="468000"/>
          </a:xfrm>
        </p:grpSpPr>
        <p:pic>
          <p:nvPicPr>
            <p:cNvPr id="14" name="Picture 2" descr="sysmedicine">
              <a:extLst>
                <a:ext uri="{FF2B5EF4-FFF2-40B4-BE49-F238E27FC236}">
                  <a16:creationId xmlns:a16="http://schemas.microsoft.com/office/drawing/2014/main" id="{37521C08-C63C-034F-9A3E-4C562229C37D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31661" y="6351171"/>
              <a:ext cx="2304535" cy="3917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0BF2330-A41B-3246-A62E-6FB97F44261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5615117" y="6313056"/>
              <a:ext cx="468000" cy="4680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3A0EE0C8-A06A-3E4F-B1BA-2887CBF603A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655804" y="6389048"/>
              <a:ext cx="3451107" cy="316017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27C4B83B-FD51-4D4E-9F51-2FF561813D0B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/>
            <a:srcRect l="8311" t="20149" r="8784" b="18794"/>
            <a:stretch/>
          </p:blipFill>
          <p:spPr>
            <a:xfrm>
              <a:off x="6528080" y="6349056"/>
              <a:ext cx="1195374" cy="39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9974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AB6D7-9BB5-8543-8412-1FDAD508D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D6076-879C-6842-B730-3929EC082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3" name="Picture 2" descr="sysmedicine">
            <a:extLst>
              <a:ext uri="{FF2B5EF4-FFF2-40B4-BE49-F238E27FC236}">
                <a16:creationId xmlns:a16="http://schemas.microsoft.com/office/drawing/2014/main" id="{047B6068-F15B-7342-86E8-2327C1380B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1661" y="6351171"/>
            <a:ext cx="2304535" cy="391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1FD8D97-6699-9C4D-89C4-CE45990C2B9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15117" y="6313056"/>
            <a:ext cx="468000" cy="46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BF0DC07-B83D-124A-B4F9-C0169EC0071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55804" y="6389048"/>
            <a:ext cx="3451107" cy="316017"/>
          </a:xfrm>
          <a:prstGeom prst="rect">
            <a:avLst/>
          </a:prstGeom>
        </p:spPr>
      </p:pic>
      <p:sp>
        <p:nvSpPr>
          <p:cNvPr id="19" name="Date Placeholder 18">
            <a:extLst>
              <a:ext uri="{FF2B5EF4-FFF2-40B4-BE49-F238E27FC236}">
                <a16:creationId xmlns:a16="http://schemas.microsoft.com/office/drawing/2014/main" id="{0B0E50A2-3F93-4F40-A1D9-C545088107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64494"/>
            <a:ext cx="805249" cy="365125"/>
          </a:xfrm>
        </p:spPr>
        <p:txBody>
          <a:bodyPr/>
          <a:lstStyle/>
          <a:p>
            <a:fld id="{04E7588F-2129-5149-B95B-FBECAA143239}" type="datetimeFigureOut">
              <a:rPr lang="en-US" smtClean="0"/>
              <a:t>2/17/20</a:t>
            </a:fld>
            <a:endParaRPr lang="en-US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417032F4-0DA4-3E42-A0A1-859EEBF06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48553" y="6364494"/>
            <a:ext cx="805246" cy="365125"/>
          </a:xfrm>
        </p:spPr>
        <p:txBody>
          <a:bodyPr/>
          <a:lstStyle/>
          <a:p>
            <a:fld id="{4E8ABE20-C898-CC4F-B3BB-B9D1C5E7B4B4}" type="slidenum">
              <a:rPr lang="en-US" smtClean="0"/>
              <a:t>‹#›</a:t>
            </a:fld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CD59F85D-4B44-8D4B-8AE6-48199CEFE8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8311" t="20149" r="8784" b="18794"/>
          <a:stretch/>
        </p:blipFill>
        <p:spPr>
          <a:xfrm>
            <a:off x="6528080" y="6349056"/>
            <a:ext cx="1195374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07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BA890-5BE1-014A-BCB6-007779D04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29BB8-1733-FF43-86AD-9586E433E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82943A-4238-3840-A39C-24269635D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7588F-2129-5149-B95B-FBECAA143239}" type="datetimeFigureOut">
              <a:rPr lang="en-US" smtClean="0"/>
              <a:t>2/17/20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0A806F-DE42-E148-B66A-412AF3A8B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ABE20-C898-CC4F-B3BB-B9D1C5E7B4B4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2" descr="sysmedicine">
            <a:extLst>
              <a:ext uri="{FF2B5EF4-FFF2-40B4-BE49-F238E27FC236}">
                <a16:creationId xmlns:a16="http://schemas.microsoft.com/office/drawing/2014/main" id="{31F40CE8-84C0-1D42-BDEB-92C4B546B27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1661" y="6351171"/>
            <a:ext cx="2304535" cy="391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0F6BCDC-DE4E-404D-B073-FFF6C4B4B49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15117" y="6313056"/>
            <a:ext cx="468000" cy="46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7125A42-4FD7-6F4D-AE61-E043F0EF742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55804" y="6389048"/>
            <a:ext cx="3451107" cy="31601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746A4E2-6479-B445-AA1D-FFF3453612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8311" t="20149" r="8784" b="18794"/>
          <a:stretch/>
        </p:blipFill>
        <p:spPr>
          <a:xfrm>
            <a:off x="6528080" y="6349056"/>
            <a:ext cx="1195374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771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40B92-8B27-534E-AA43-9C93CF781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7B491-0C2C-E846-A919-E5D53BBCDC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6E232A-0BBF-474E-A2ED-96FC648F96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9336D0-F0D5-C94C-AF86-9DAAABAFF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7588F-2129-5149-B95B-FBECAA143239}" type="datetimeFigureOut">
              <a:rPr lang="en-US" smtClean="0"/>
              <a:t>2/17/20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C86D0E-8810-134B-ADA2-6C3A9650F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ABE20-C898-CC4F-B3BB-B9D1C5E7B4B4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2" descr="sysmedicine">
            <a:extLst>
              <a:ext uri="{FF2B5EF4-FFF2-40B4-BE49-F238E27FC236}">
                <a16:creationId xmlns:a16="http://schemas.microsoft.com/office/drawing/2014/main" id="{555DEF4B-9BC5-D545-8E07-BF985ADF7F5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1661" y="6351171"/>
            <a:ext cx="2304535" cy="391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99193EC-829F-244E-93BE-5B3FD172822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15117" y="6313056"/>
            <a:ext cx="468000" cy="46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E5D3DAB-02D6-5040-B931-C5594CE4BDD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55804" y="6389048"/>
            <a:ext cx="3451107" cy="31601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49E8D0F-3789-294A-8ED3-E68D64F0F9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8311" t="20149" r="8784" b="18794"/>
          <a:stretch/>
        </p:blipFill>
        <p:spPr>
          <a:xfrm>
            <a:off x="6528080" y="6349056"/>
            <a:ext cx="1195374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520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22369-0353-2C43-9884-796CBA2CD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F3A07D-F79C-C74E-99D9-9493E4D98E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75B06E-86F3-B449-8E80-2792A09480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718A2B-762F-4648-99BA-5D6D9E9BD8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BB617B-7F50-EF4A-BC92-9FE4403D2A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D038C9-D184-4246-A6D8-F48EF847F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7588F-2129-5149-B95B-FBECAA143239}" type="datetimeFigureOut">
              <a:rPr lang="en-US" smtClean="0"/>
              <a:t>2/17/20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E9395B-4656-4245-A141-36BFA8E14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ABE20-C898-CC4F-B3BB-B9D1C5E7B4B4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2" descr="sysmedicine">
            <a:extLst>
              <a:ext uri="{FF2B5EF4-FFF2-40B4-BE49-F238E27FC236}">
                <a16:creationId xmlns:a16="http://schemas.microsoft.com/office/drawing/2014/main" id="{D95DA101-60A1-1842-88F2-3D62122D4CF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1661" y="6351171"/>
            <a:ext cx="2304535" cy="391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AFA9490-B6DB-424D-892B-E23FE0EBE85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15117" y="6313056"/>
            <a:ext cx="468000" cy="468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5022033-C9BD-2D41-B235-E31DD627E7F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55804" y="6389048"/>
            <a:ext cx="3451107" cy="31601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C432983-0ECA-4541-8D5A-BF171BFE97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8311" t="20149" r="8784" b="18794"/>
          <a:stretch/>
        </p:blipFill>
        <p:spPr>
          <a:xfrm>
            <a:off x="6528080" y="6349056"/>
            <a:ext cx="1195374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273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459DB-5E0D-504E-8D5A-7B573C703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F40E4F-6964-3B4B-ADDD-5C6A338BF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7588F-2129-5149-B95B-FBECAA143239}" type="datetimeFigureOut">
              <a:rPr lang="en-US" smtClean="0"/>
              <a:t>2/17/20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21C8DF-B36D-9D49-B845-396EB4408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ABE20-C898-CC4F-B3BB-B9D1C5E7B4B4}" type="slidenum">
              <a:rPr lang="en-US" smtClean="0"/>
              <a:t>‹#›</a:t>
            </a:fld>
            <a:endParaRPr lang="en-US"/>
          </a:p>
        </p:txBody>
      </p:sp>
      <p:pic>
        <p:nvPicPr>
          <p:cNvPr id="12" name="Picture 2" descr="sysmedicine">
            <a:extLst>
              <a:ext uri="{FF2B5EF4-FFF2-40B4-BE49-F238E27FC236}">
                <a16:creationId xmlns:a16="http://schemas.microsoft.com/office/drawing/2014/main" id="{767DB449-B752-9744-867F-15F8D6ECB8F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1661" y="6351171"/>
            <a:ext cx="2304535" cy="391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219922D-D8BD-8D47-B195-C5BC937C617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15117" y="6313056"/>
            <a:ext cx="468000" cy="46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7714F89-0AEB-3C45-BF18-C2972404644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55804" y="6389048"/>
            <a:ext cx="3451107" cy="31601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B7B5E83-F3BF-CE49-A9C1-1247212CDB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8311" t="20149" r="8784" b="18794"/>
          <a:stretch/>
        </p:blipFill>
        <p:spPr>
          <a:xfrm>
            <a:off x="6528080" y="6349056"/>
            <a:ext cx="1195374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614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E4957-2236-3F4F-A813-EDC9E2A68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E1117A-4AE4-B540-B79D-1AAEFDA8B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DD08F0-353A-A74C-B1CC-0C8CB0A91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47E504-A52B-C548-B51F-ABC745C4E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7588F-2129-5149-B95B-FBECAA143239}" type="datetimeFigureOut">
              <a:rPr lang="en-US" smtClean="0"/>
              <a:t>2/17/20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5B7253-8C55-6C43-9CDD-DE83E1B90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ABE20-C898-CC4F-B3BB-B9D1C5E7B4B4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2" descr="sysmedicine">
            <a:extLst>
              <a:ext uri="{FF2B5EF4-FFF2-40B4-BE49-F238E27FC236}">
                <a16:creationId xmlns:a16="http://schemas.microsoft.com/office/drawing/2014/main" id="{12FD4EAA-8C75-C04C-9B62-71A66B6A65D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1661" y="6351171"/>
            <a:ext cx="2304535" cy="391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B26D2AF-2FA6-0447-A4AF-A5E5F1A661F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15117" y="6313056"/>
            <a:ext cx="468000" cy="46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D3C0F23-E622-8847-9117-700D64D02A0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55804" y="6389048"/>
            <a:ext cx="3451107" cy="31601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A11DC9F-8F7D-CC41-8864-876E3AE1CF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8311" t="20149" r="8784" b="18794"/>
          <a:stretch/>
        </p:blipFill>
        <p:spPr>
          <a:xfrm>
            <a:off x="6528080" y="6349056"/>
            <a:ext cx="1195374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125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20ECA-0E58-184C-9B08-7A49F36D3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E818B7-228C-9745-83A5-9BF47D1ACF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BB4421-093D-7E40-839E-57ADD954DD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11B29E-568E-3F46-B63D-A61F94969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7588F-2129-5149-B95B-FBECAA143239}" type="datetimeFigureOut">
              <a:rPr lang="en-US" smtClean="0"/>
              <a:t>2/17/20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EBF24E-AC25-CB48-B16D-A8954ABE8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ABE20-C898-CC4F-B3BB-B9D1C5E7B4B4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2" descr="sysmedicine">
            <a:extLst>
              <a:ext uri="{FF2B5EF4-FFF2-40B4-BE49-F238E27FC236}">
                <a16:creationId xmlns:a16="http://schemas.microsoft.com/office/drawing/2014/main" id="{9E10E506-495D-F249-85DB-BB973335857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1661" y="6351171"/>
            <a:ext cx="2304535" cy="391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61FAB1D-7D9D-564B-8219-203629301B5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15117" y="6313056"/>
            <a:ext cx="468000" cy="46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A6F0CDF-FEAE-7B48-9EB7-C16939797C1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55804" y="6389048"/>
            <a:ext cx="3451107" cy="31601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461E7B4-D556-414A-B40A-599285E13E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8311" t="20149" r="8784" b="18794"/>
          <a:stretch/>
        </p:blipFill>
        <p:spPr>
          <a:xfrm>
            <a:off x="6528080" y="6349056"/>
            <a:ext cx="1195374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58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691E0-F1E7-8A49-A0B9-4B90ACA53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E3E272-3EB5-FE47-B71B-61930778AC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C8A209-1874-0B46-8E9A-AC9CA239C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7588F-2129-5149-B95B-FBECAA143239}" type="datetimeFigureOut">
              <a:rPr lang="en-US" smtClean="0"/>
              <a:t>2/17/20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52C10-A219-6E40-85B2-041B4E0D5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ABE20-C898-CC4F-B3BB-B9D1C5E7B4B4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2" descr="sysmedicine">
            <a:extLst>
              <a:ext uri="{FF2B5EF4-FFF2-40B4-BE49-F238E27FC236}">
                <a16:creationId xmlns:a16="http://schemas.microsoft.com/office/drawing/2014/main" id="{F13A16DF-971B-1A44-B3F2-48D71F41D5C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1661" y="6351171"/>
            <a:ext cx="2304535" cy="391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5E48FD3-F5EA-EB41-85CD-9EFF0CAC0D1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15117" y="6313056"/>
            <a:ext cx="468000" cy="468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5A91718-4713-C746-AE84-F7400D2B91F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55804" y="6389048"/>
            <a:ext cx="3451107" cy="31601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AE4F53D-9BB3-0349-9544-32A93911637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8311" t="20149" r="8784" b="18794"/>
          <a:stretch/>
        </p:blipFill>
        <p:spPr>
          <a:xfrm>
            <a:off x="6528080" y="6349056"/>
            <a:ext cx="1195374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005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rgbClr val="E7EED3"/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B5E7F1-64DE-B24F-A146-0813F1C7B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DFED45-7F74-5349-8EA8-F79BFC913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5BD7B-209D-9645-B13F-39BB318628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8052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E7588F-2129-5149-B95B-FBECAA143239}" type="datetimeFigureOut">
              <a:rPr lang="en-US" smtClean="0"/>
              <a:t>2/17/20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2E11B-6F8A-C94B-9080-ADDA9395A4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48553" y="6356350"/>
            <a:ext cx="8052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8ABE20-C898-CC4F-B3BB-B9D1C5E7B4B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AF61677-BF76-3A4E-8F92-9DFDC2BA8F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43449" y="6343993"/>
            <a:ext cx="8905104" cy="3917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022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6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38/s41575-018-0007-8" TargetMode="External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7" Type="http://schemas.openxmlformats.org/officeDocument/2006/relationships/hyperlink" Target="http://multiomics.inetmodels.com/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inetmodels.com/" TargetMode="Externa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bioconnector.github.io/bims8382/r-rnaseq-airway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058546-56B5-2945-9FC2-CB22E11A3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Transcriptomic Data Analysis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4B0881-52B2-C047-BF74-CF4642F55A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Muhammad Arif</a:t>
            </a:r>
          </a:p>
        </p:txBody>
      </p:sp>
    </p:spTree>
    <p:extLst>
      <p:ext uri="{BB962C8B-B14F-4D97-AF65-F5344CB8AC3E}">
        <p14:creationId xmlns:p14="http://schemas.microsoft.com/office/powerpoint/2010/main" val="39579751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7324C-B979-FE49-B8D6-D58526E85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Processing (2)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5BF13-DACE-D443-B6D8-37BCC610D5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6127275" cy="4351338"/>
          </a:xfrm>
        </p:spPr>
        <p:txBody>
          <a:bodyPr/>
          <a:lstStyle/>
          <a:p>
            <a:r>
              <a:rPr lang="en-US" dirty="0"/>
              <a:t>Most of the time, count can be misleading (especially long and short transcript)</a:t>
            </a:r>
          </a:p>
          <a:p>
            <a:r>
              <a:rPr lang="en-US" dirty="0"/>
              <a:t>Normalization is needed to make it comparable</a:t>
            </a:r>
          </a:p>
          <a:p>
            <a:r>
              <a:rPr lang="en-US" dirty="0"/>
              <a:t>Method of normalization:</a:t>
            </a:r>
          </a:p>
          <a:p>
            <a:pPr lvl="1"/>
            <a:r>
              <a:rPr lang="en-US" dirty="0"/>
              <a:t>RPKM/FPKM</a:t>
            </a:r>
          </a:p>
          <a:p>
            <a:pPr lvl="1"/>
            <a:r>
              <a:rPr lang="en-US" dirty="0"/>
              <a:t>TPM</a:t>
            </a:r>
          </a:p>
          <a:p>
            <a:pPr lvl="1"/>
            <a:r>
              <a:rPr lang="en-US" dirty="0"/>
              <a:t>CPM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13ED6D6-F34D-774E-BC7A-DFC4C05CC762}"/>
              </a:ext>
            </a:extLst>
          </p:cNvPr>
          <p:cNvGrpSpPr/>
          <p:nvPr/>
        </p:nvGrpSpPr>
        <p:grpSpPr>
          <a:xfrm>
            <a:off x="8316052" y="2120387"/>
            <a:ext cx="2538984" cy="717024"/>
            <a:chOff x="1408176" y="3367296"/>
            <a:chExt cx="2538984" cy="71702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D91B037-A466-9D48-80F0-17554302CD42}"/>
                </a:ext>
              </a:extLst>
            </p:cNvPr>
            <p:cNvSpPr/>
            <p:nvPr/>
          </p:nvSpPr>
          <p:spPr>
            <a:xfrm>
              <a:off x="1408176" y="3610356"/>
              <a:ext cx="676656" cy="2194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Exon 1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0C359DA-57A1-BF49-87D6-A8D39723ACD4}"/>
                </a:ext>
              </a:extLst>
            </p:cNvPr>
            <p:cNvSpPr/>
            <p:nvPr/>
          </p:nvSpPr>
          <p:spPr>
            <a:xfrm>
              <a:off x="3270504" y="3610356"/>
              <a:ext cx="676656" cy="2194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Exon 2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02A0087-FD72-3F4E-AD67-D0434FE3B3DB}"/>
                </a:ext>
              </a:extLst>
            </p:cNvPr>
            <p:cNvSpPr/>
            <p:nvPr/>
          </p:nvSpPr>
          <p:spPr>
            <a:xfrm>
              <a:off x="1408176" y="3864864"/>
              <a:ext cx="2538984" cy="2194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Gene A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A9C3876-C3EF-B841-9AFB-806B95A47233}"/>
                </a:ext>
              </a:extLst>
            </p:cNvPr>
            <p:cNvCxnSpPr>
              <a:stCxn id="6" idx="3"/>
              <a:endCxn id="7" idx="1"/>
            </p:cNvCxnSpPr>
            <p:nvPr/>
          </p:nvCxnSpPr>
          <p:spPr>
            <a:xfrm>
              <a:off x="2084832" y="3720084"/>
              <a:ext cx="118567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918B55B-68AF-D143-B71E-43F2F732DE47}"/>
                </a:ext>
              </a:extLst>
            </p:cNvPr>
            <p:cNvCxnSpPr/>
            <p:nvPr/>
          </p:nvCxnSpPr>
          <p:spPr>
            <a:xfrm>
              <a:off x="1439966" y="3474122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D274A5-BECE-FA40-BDF3-A8E7837C3AA9}"/>
                </a:ext>
              </a:extLst>
            </p:cNvPr>
            <p:cNvCxnSpPr/>
            <p:nvPr/>
          </p:nvCxnSpPr>
          <p:spPr>
            <a:xfrm>
              <a:off x="1576699" y="3515426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CFD4C0A-6F41-3C43-9993-C72DF653CB3B}"/>
                </a:ext>
              </a:extLst>
            </p:cNvPr>
            <p:cNvCxnSpPr/>
            <p:nvPr/>
          </p:nvCxnSpPr>
          <p:spPr>
            <a:xfrm>
              <a:off x="1473038" y="3438898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84A9DE6-222B-A347-AF5A-891ABB6F8E24}"/>
                </a:ext>
              </a:extLst>
            </p:cNvPr>
            <p:cNvCxnSpPr/>
            <p:nvPr/>
          </p:nvCxnSpPr>
          <p:spPr>
            <a:xfrm>
              <a:off x="1621166" y="3394360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62B21A5-9E62-474F-B98A-37DDC8025B4E}"/>
                </a:ext>
              </a:extLst>
            </p:cNvPr>
            <p:cNvCxnSpPr/>
            <p:nvPr/>
          </p:nvCxnSpPr>
          <p:spPr>
            <a:xfrm>
              <a:off x="1572740" y="3424982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CF3B71E-E78E-8543-9496-4877049B5FBB}"/>
                </a:ext>
              </a:extLst>
            </p:cNvPr>
            <p:cNvCxnSpPr/>
            <p:nvPr/>
          </p:nvCxnSpPr>
          <p:spPr>
            <a:xfrm>
              <a:off x="1746504" y="3474122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D4376BD-6526-244E-A883-9C195790C749}"/>
                </a:ext>
              </a:extLst>
            </p:cNvPr>
            <p:cNvCxnSpPr/>
            <p:nvPr/>
          </p:nvCxnSpPr>
          <p:spPr>
            <a:xfrm>
              <a:off x="1769293" y="3498334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6FFD617-518A-F94C-A07A-3BFF1263903E}"/>
                </a:ext>
              </a:extLst>
            </p:cNvPr>
            <p:cNvCxnSpPr/>
            <p:nvPr/>
          </p:nvCxnSpPr>
          <p:spPr>
            <a:xfrm>
              <a:off x="1773566" y="3445764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013B353-86E8-D844-AE2D-B2A3303F1CC9}"/>
                </a:ext>
              </a:extLst>
            </p:cNvPr>
            <p:cNvCxnSpPr/>
            <p:nvPr/>
          </p:nvCxnSpPr>
          <p:spPr>
            <a:xfrm>
              <a:off x="1773566" y="3367296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D84E6EB-968D-9145-8146-5908780B8C3E}"/>
                </a:ext>
              </a:extLst>
            </p:cNvPr>
            <p:cNvCxnSpPr/>
            <p:nvPr/>
          </p:nvCxnSpPr>
          <p:spPr>
            <a:xfrm>
              <a:off x="3305798" y="3494319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D4163B5-F126-8042-947B-056CA35D52F2}"/>
                </a:ext>
              </a:extLst>
            </p:cNvPr>
            <p:cNvCxnSpPr/>
            <p:nvPr/>
          </p:nvCxnSpPr>
          <p:spPr>
            <a:xfrm>
              <a:off x="3438572" y="3445179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854FC1B-83BA-2D40-AE5F-B1E0E00FA038}"/>
                </a:ext>
              </a:extLst>
            </p:cNvPr>
            <p:cNvCxnSpPr/>
            <p:nvPr/>
          </p:nvCxnSpPr>
          <p:spPr>
            <a:xfrm>
              <a:off x="3635125" y="3518531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220FBFC-0017-E847-870E-CAE2A721710E}"/>
                </a:ext>
              </a:extLst>
            </p:cNvPr>
            <p:cNvCxnSpPr/>
            <p:nvPr/>
          </p:nvCxnSpPr>
          <p:spPr>
            <a:xfrm>
              <a:off x="3639398" y="3465961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CF9F386-B02D-2E4A-ABF0-AD1726C47B54}"/>
              </a:ext>
            </a:extLst>
          </p:cNvPr>
          <p:cNvGrpSpPr/>
          <p:nvPr/>
        </p:nvGrpSpPr>
        <p:grpSpPr>
          <a:xfrm>
            <a:off x="8316052" y="3154521"/>
            <a:ext cx="2538984" cy="688666"/>
            <a:chOff x="5593080" y="3395654"/>
            <a:chExt cx="2538984" cy="68866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CAA0F72-245C-434B-9FF1-5F35002072C7}"/>
                </a:ext>
              </a:extLst>
            </p:cNvPr>
            <p:cNvSpPr/>
            <p:nvPr/>
          </p:nvSpPr>
          <p:spPr>
            <a:xfrm>
              <a:off x="5593080" y="3610356"/>
              <a:ext cx="1557528" cy="219456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Exon 3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2FF105F-CAF2-0C4F-9323-249262AE5370}"/>
                </a:ext>
              </a:extLst>
            </p:cNvPr>
            <p:cNvSpPr/>
            <p:nvPr/>
          </p:nvSpPr>
          <p:spPr>
            <a:xfrm>
              <a:off x="7452360" y="3610356"/>
              <a:ext cx="679704" cy="219456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Exon 4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118718B-1F84-464E-9D4C-30AA7B9F2970}"/>
                </a:ext>
              </a:extLst>
            </p:cNvPr>
            <p:cNvSpPr/>
            <p:nvPr/>
          </p:nvSpPr>
          <p:spPr>
            <a:xfrm>
              <a:off x="5593080" y="3864864"/>
              <a:ext cx="2538984" cy="219456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Gene B</a:t>
              </a: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44146B7-6C91-9A44-BE50-A921D972873E}"/>
                </a:ext>
              </a:extLst>
            </p:cNvPr>
            <p:cNvCxnSpPr>
              <a:cxnSpLocks/>
              <a:stCxn id="10" idx="3"/>
              <a:endCxn id="11" idx="1"/>
            </p:cNvCxnSpPr>
            <p:nvPr/>
          </p:nvCxnSpPr>
          <p:spPr>
            <a:xfrm>
              <a:off x="7150608" y="3720084"/>
              <a:ext cx="301752" cy="0"/>
            </a:xfrm>
            <a:prstGeom prst="lin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43C75EA-B0AB-6942-A537-14C371BA9ED4}"/>
                </a:ext>
              </a:extLst>
            </p:cNvPr>
            <p:cNvCxnSpPr>
              <a:cxnSpLocks/>
            </p:cNvCxnSpPr>
            <p:nvPr/>
          </p:nvCxnSpPr>
          <p:spPr>
            <a:xfrm>
              <a:off x="5624870" y="3502480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1A7039B-1A9D-D040-A578-692A6F33DD69}"/>
                </a:ext>
              </a:extLst>
            </p:cNvPr>
            <p:cNvCxnSpPr>
              <a:cxnSpLocks/>
            </p:cNvCxnSpPr>
            <p:nvPr/>
          </p:nvCxnSpPr>
          <p:spPr>
            <a:xfrm>
              <a:off x="5761603" y="3543784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C0837CF-B06F-F546-9107-EBC14F69B4A6}"/>
                </a:ext>
              </a:extLst>
            </p:cNvPr>
            <p:cNvCxnSpPr>
              <a:cxnSpLocks/>
            </p:cNvCxnSpPr>
            <p:nvPr/>
          </p:nvCxnSpPr>
          <p:spPr>
            <a:xfrm>
              <a:off x="5657942" y="3467256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06F6F73-6323-394A-9B55-0690CF6A66DA}"/>
                </a:ext>
              </a:extLst>
            </p:cNvPr>
            <p:cNvCxnSpPr>
              <a:cxnSpLocks/>
            </p:cNvCxnSpPr>
            <p:nvPr/>
          </p:nvCxnSpPr>
          <p:spPr>
            <a:xfrm>
              <a:off x="5806070" y="3422718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3EE518E-6064-CC44-AF76-41A87115E71A}"/>
                </a:ext>
              </a:extLst>
            </p:cNvPr>
            <p:cNvCxnSpPr>
              <a:cxnSpLocks/>
            </p:cNvCxnSpPr>
            <p:nvPr/>
          </p:nvCxnSpPr>
          <p:spPr>
            <a:xfrm>
              <a:off x="5757644" y="3453340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E211D20-318A-4F4C-B535-0D377100BB4E}"/>
                </a:ext>
              </a:extLst>
            </p:cNvPr>
            <p:cNvCxnSpPr>
              <a:cxnSpLocks/>
            </p:cNvCxnSpPr>
            <p:nvPr/>
          </p:nvCxnSpPr>
          <p:spPr>
            <a:xfrm>
              <a:off x="5931408" y="3502480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33872FD1-582F-8947-9FF3-FC998F246425}"/>
                </a:ext>
              </a:extLst>
            </p:cNvPr>
            <p:cNvCxnSpPr>
              <a:cxnSpLocks/>
            </p:cNvCxnSpPr>
            <p:nvPr/>
          </p:nvCxnSpPr>
          <p:spPr>
            <a:xfrm>
              <a:off x="5954197" y="3526692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3872522-F95D-C445-8F86-9204B384F759}"/>
                </a:ext>
              </a:extLst>
            </p:cNvPr>
            <p:cNvCxnSpPr>
              <a:cxnSpLocks/>
            </p:cNvCxnSpPr>
            <p:nvPr/>
          </p:nvCxnSpPr>
          <p:spPr>
            <a:xfrm>
              <a:off x="5958470" y="3474122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F250F11-4425-4448-9E80-E40A4AA60B7A}"/>
                </a:ext>
              </a:extLst>
            </p:cNvPr>
            <p:cNvCxnSpPr>
              <a:cxnSpLocks/>
            </p:cNvCxnSpPr>
            <p:nvPr/>
          </p:nvCxnSpPr>
          <p:spPr>
            <a:xfrm>
              <a:off x="5958470" y="3395654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5A86F8B-8227-1C42-83D6-BC0FD9564F67}"/>
                </a:ext>
              </a:extLst>
            </p:cNvPr>
            <p:cNvCxnSpPr>
              <a:cxnSpLocks/>
            </p:cNvCxnSpPr>
            <p:nvPr/>
          </p:nvCxnSpPr>
          <p:spPr>
            <a:xfrm>
              <a:off x="6247288" y="3511281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4E86468-1862-204E-9CF2-F76C42705E1D}"/>
                </a:ext>
              </a:extLst>
            </p:cNvPr>
            <p:cNvCxnSpPr>
              <a:cxnSpLocks/>
            </p:cNvCxnSpPr>
            <p:nvPr/>
          </p:nvCxnSpPr>
          <p:spPr>
            <a:xfrm>
              <a:off x="6384021" y="3552585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5340816-24E0-5A43-B090-4C16E2A98905}"/>
                </a:ext>
              </a:extLst>
            </p:cNvPr>
            <p:cNvCxnSpPr>
              <a:cxnSpLocks/>
            </p:cNvCxnSpPr>
            <p:nvPr/>
          </p:nvCxnSpPr>
          <p:spPr>
            <a:xfrm>
              <a:off x="6280360" y="3476057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CF6A18D-1910-3A4D-AE3C-F00096948918}"/>
                </a:ext>
              </a:extLst>
            </p:cNvPr>
            <p:cNvCxnSpPr>
              <a:cxnSpLocks/>
            </p:cNvCxnSpPr>
            <p:nvPr/>
          </p:nvCxnSpPr>
          <p:spPr>
            <a:xfrm>
              <a:off x="6428488" y="3431519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9D39412-ACCB-104F-98F7-D04DA3EAE533}"/>
                </a:ext>
              </a:extLst>
            </p:cNvPr>
            <p:cNvCxnSpPr>
              <a:cxnSpLocks/>
            </p:cNvCxnSpPr>
            <p:nvPr/>
          </p:nvCxnSpPr>
          <p:spPr>
            <a:xfrm>
              <a:off x="6380062" y="3462141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38409070-EBC7-7149-8FF3-44B24DD76336}"/>
                </a:ext>
              </a:extLst>
            </p:cNvPr>
            <p:cNvCxnSpPr>
              <a:cxnSpLocks/>
            </p:cNvCxnSpPr>
            <p:nvPr/>
          </p:nvCxnSpPr>
          <p:spPr>
            <a:xfrm>
              <a:off x="6553826" y="3511281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A85E350-C8D2-E74D-85C8-2BCDDE863B3B}"/>
                </a:ext>
              </a:extLst>
            </p:cNvPr>
            <p:cNvCxnSpPr>
              <a:cxnSpLocks/>
            </p:cNvCxnSpPr>
            <p:nvPr/>
          </p:nvCxnSpPr>
          <p:spPr>
            <a:xfrm>
              <a:off x="6576615" y="3535493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0990A2B-757B-B047-B5EC-EBDC1841FB31}"/>
                </a:ext>
              </a:extLst>
            </p:cNvPr>
            <p:cNvCxnSpPr>
              <a:cxnSpLocks/>
            </p:cNvCxnSpPr>
            <p:nvPr/>
          </p:nvCxnSpPr>
          <p:spPr>
            <a:xfrm>
              <a:off x="6580888" y="3482923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D8ACD24F-5618-2743-B999-BA262365216A}"/>
                </a:ext>
              </a:extLst>
            </p:cNvPr>
            <p:cNvCxnSpPr>
              <a:cxnSpLocks/>
            </p:cNvCxnSpPr>
            <p:nvPr/>
          </p:nvCxnSpPr>
          <p:spPr>
            <a:xfrm>
              <a:off x="6580888" y="3404455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8839ED7-B300-4249-9751-04E8F70F3667}"/>
                </a:ext>
              </a:extLst>
            </p:cNvPr>
            <p:cNvCxnSpPr>
              <a:cxnSpLocks/>
            </p:cNvCxnSpPr>
            <p:nvPr/>
          </p:nvCxnSpPr>
          <p:spPr>
            <a:xfrm>
              <a:off x="6493692" y="3532518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AE62C31-42C7-AE4D-87C1-602DD203704A}"/>
                </a:ext>
              </a:extLst>
            </p:cNvPr>
            <p:cNvCxnSpPr>
              <a:cxnSpLocks/>
            </p:cNvCxnSpPr>
            <p:nvPr/>
          </p:nvCxnSpPr>
          <p:spPr>
            <a:xfrm>
              <a:off x="6630425" y="3573822"/>
              <a:ext cx="273466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63D78EF-3BAA-F145-9C69-2F914207E5CC}"/>
                </a:ext>
              </a:extLst>
            </p:cNvPr>
            <p:cNvCxnSpPr>
              <a:cxnSpLocks/>
            </p:cNvCxnSpPr>
            <p:nvPr/>
          </p:nvCxnSpPr>
          <p:spPr>
            <a:xfrm>
              <a:off x="6526764" y="3497294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BF1B1CA2-16F1-6D45-96EC-6B8C2A24EED6}"/>
                </a:ext>
              </a:extLst>
            </p:cNvPr>
            <p:cNvCxnSpPr>
              <a:cxnSpLocks/>
            </p:cNvCxnSpPr>
            <p:nvPr/>
          </p:nvCxnSpPr>
          <p:spPr>
            <a:xfrm>
              <a:off x="6674892" y="3452756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58F4AD37-9B8F-D94A-92A4-D854DDD0B818}"/>
                </a:ext>
              </a:extLst>
            </p:cNvPr>
            <p:cNvCxnSpPr>
              <a:cxnSpLocks/>
            </p:cNvCxnSpPr>
            <p:nvPr/>
          </p:nvCxnSpPr>
          <p:spPr>
            <a:xfrm>
              <a:off x="6626466" y="3483378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E663160-9390-1342-83AB-2E1B608B8509}"/>
                </a:ext>
              </a:extLst>
            </p:cNvPr>
            <p:cNvCxnSpPr>
              <a:cxnSpLocks/>
            </p:cNvCxnSpPr>
            <p:nvPr/>
          </p:nvCxnSpPr>
          <p:spPr>
            <a:xfrm>
              <a:off x="6800230" y="3532518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7E781AF3-4478-8C4B-A799-83F8D6C465B0}"/>
                </a:ext>
              </a:extLst>
            </p:cNvPr>
            <p:cNvCxnSpPr>
              <a:cxnSpLocks/>
            </p:cNvCxnSpPr>
            <p:nvPr/>
          </p:nvCxnSpPr>
          <p:spPr>
            <a:xfrm>
              <a:off x="6823019" y="3556730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1876571-4F4C-0149-9666-80E7594D9F94}"/>
                </a:ext>
              </a:extLst>
            </p:cNvPr>
            <p:cNvCxnSpPr>
              <a:cxnSpLocks/>
            </p:cNvCxnSpPr>
            <p:nvPr/>
          </p:nvCxnSpPr>
          <p:spPr>
            <a:xfrm>
              <a:off x="6827292" y="3504160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7B65CF1-7BF6-6740-A2E7-4FED1FB14F07}"/>
                </a:ext>
              </a:extLst>
            </p:cNvPr>
            <p:cNvCxnSpPr>
              <a:cxnSpLocks/>
            </p:cNvCxnSpPr>
            <p:nvPr/>
          </p:nvCxnSpPr>
          <p:spPr>
            <a:xfrm>
              <a:off x="6827292" y="3425692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05EE844-64D7-F84A-947D-CEB57F24D256}"/>
                </a:ext>
              </a:extLst>
            </p:cNvPr>
            <p:cNvCxnSpPr/>
            <p:nvPr/>
          </p:nvCxnSpPr>
          <p:spPr>
            <a:xfrm>
              <a:off x="7461903" y="3511281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6C839E9-4007-444B-A1B3-453896C22164}"/>
                </a:ext>
              </a:extLst>
            </p:cNvPr>
            <p:cNvCxnSpPr/>
            <p:nvPr/>
          </p:nvCxnSpPr>
          <p:spPr>
            <a:xfrm>
              <a:off x="7594677" y="3462141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5A49C54E-CC9B-5F4F-8898-05F42362B90E}"/>
                </a:ext>
              </a:extLst>
            </p:cNvPr>
            <p:cNvCxnSpPr/>
            <p:nvPr/>
          </p:nvCxnSpPr>
          <p:spPr>
            <a:xfrm>
              <a:off x="7791230" y="3535493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277FBCA0-5D77-0A4A-948D-3A19670EC0E4}"/>
                </a:ext>
              </a:extLst>
            </p:cNvPr>
            <p:cNvCxnSpPr/>
            <p:nvPr/>
          </p:nvCxnSpPr>
          <p:spPr>
            <a:xfrm>
              <a:off x="7795503" y="3482923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DDF16E0-A7EF-7344-91BF-75CF0DFC0F5C}"/>
                </a:ext>
              </a:extLst>
            </p:cNvPr>
            <p:cNvCxnSpPr/>
            <p:nvPr/>
          </p:nvCxnSpPr>
          <p:spPr>
            <a:xfrm>
              <a:off x="7457630" y="3481170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5908FE3-FB31-CB40-BCDB-BC098D6DAFE9}"/>
                </a:ext>
              </a:extLst>
            </p:cNvPr>
            <p:cNvCxnSpPr/>
            <p:nvPr/>
          </p:nvCxnSpPr>
          <p:spPr>
            <a:xfrm>
              <a:off x="7590404" y="3432030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C82AC06-BCF7-3747-B43B-3D8F0C309FFD}"/>
                </a:ext>
              </a:extLst>
            </p:cNvPr>
            <p:cNvCxnSpPr/>
            <p:nvPr/>
          </p:nvCxnSpPr>
          <p:spPr>
            <a:xfrm>
              <a:off x="7786957" y="3505382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D52DC93-4828-5140-9D1E-3CE9B5ACBA0C}"/>
                </a:ext>
              </a:extLst>
            </p:cNvPr>
            <p:cNvCxnSpPr/>
            <p:nvPr/>
          </p:nvCxnSpPr>
          <p:spPr>
            <a:xfrm>
              <a:off x="7791230" y="3452812"/>
              <a:ext cx="273466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9735236E-A655-E14F-BF7B-106F74F3E7B5}"/>
              </a:ext>
            </a:extLst>
          </p:cNvPr>
          <p:cNvSpPr txBox="1"/>
          <p:nvPr/>
        </p:nvSpPr>
        <p:spPr>
          <a:xfrm>
            <a:off x="7283019" y="1675834"/>
            <a:ext cx="8066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</a:t>
            </a:r>
          </a:p>
          <a:p>
            <a:endParaRPr 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BB9D506-75E4-3646-929D-4279FF486502}"/>
              </a:ext>
            </a:extLst>
          </p:cNvPr>
          <p:cNvSpPr txBox="1"/>
          <p:nvPr/>
        </p:nvSpPr>
        <p:spPr>
          <a:xfrm>
            <a:off x="7480188" y="2322165"/>
            <a:ext cx="412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DB0DD74-C2D8-8341-951E-C9986A46971A}"/>
              </a:ext>
            </a:extLst>
          </p:cNvPr>
          <p:cNvSpPr txBox="1"/>
          <p:nvPr/>
        </p:nvSpPr>
        <p:spPr>
          <a:xfrm>
            <a:off x="7472253" y="3314648"/>
            <a:ext cx="4331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</a:t>
            </a:r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1A54B3DC-0341-4A43-B839-C3C2A2D7B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3402" y="4137133"/>
            <a:ext cx="1943098" cy="594113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6F9FE7E8-B9A1-EF46-A2F8-1E16D7D232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5504" y="4829601"/>
            <a:ext cx="3807699" cy="723709"/>
          </a:xfrm>
          <a:prstGeom prst="rect">
            <a:avLst/>
          </a:prstGeom>
        </p:spPr>
      </p:pic>
      <p:sp>
        <p:nvSpPr>
          <p:cNvPr id="70" name="Oval 69">
            <a:extLst>
              <a:ext uri="{FF2B5EF4-FFF2-40B4-BE49-F238E27FC236}">
                <a16:creationId xmlns:a16="http://schemas.microsoft.com/office/drawing/2014/main" id="{FFADE973-A6DE-4942-8199-06E1A5DAD860}"/>
              </a:ext>
            </a:extLst>
          </p:cNvPr>
          <p:cNvSpPr/>
          <p:nvPr/>
        </p:nvSpPr>
        <p:spPr>
          <a:xfrm>
            <a:off x="8480616" y="4364182"/>
            <a:ext cx="173764" cy="20781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98CF4E35-126E-6D4B-A522-4AA29A4A94E5}"/>
              </a:ext>
            </a:extLst>
          </p:cNvPr>
          <p:cNvSpPr/>
          <p:nvPr/>
        </p:nvSpPr>
        <p:spPr>
          <a:xfrm>
            <a:off x="10429826" y="4929891"/>
            <a:ext cx="173764" cy="20781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29FE55FD-C338-A44A-9979-1D677C911E6D}"/>
              </a:ext>
            </a:extLst>
          </p:cNvPr>
          <p:cNvSpPr/>
          <p:nvPr/>
        </p:nvSpPr>
        <p:spPr>
          <a:xfrm>
            <a:off x="10559780" y="5182642"/>
            <a:ext cx="173764" cy="20781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2445D89-0A53-EA47-9A30-2138132694F0}"/>
              </a:ext>
            </a:extLst>
          </p:cNvPr>
          <p:cNvSpPr txBox="1"/>
          <p:nvPr/>
        </p:nvSpPr>
        <p:spPr>
          <a:xfrm>
            <a:off x="3951591" y="4841955"/>
            <a:ext cx="16738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Similarity?</a:t>
            </a:r>
          </a:p>
        </p:txBody>
      </p:sp>
      <p:sp>
        <p:nvSpPr>
          <p:cNvPr id="74" name="Right Brace 73">
            <a:extLst>
              <a:ext uri="{FF2B5EF4-FFF2-40B4-BE49-F238E27FC236}">
                <a16:creationId xmlns:a16="http://schemas.microsoft.com/office/drawing/2014/main" id="{81658385-0631-E74A-9C2A-76DF015F9BC6}"/>
              </a:ext>
            </a:extLst>
          </p:cNvPr>
          <p:cNvSpPr/>
          <p:nvPr/>
        </p:nvSpPr>
        <p:spPr>
          <a:xfrm>
            <a:off x="3582785" y="4572000"/>
            <a:ext cx="423950" cy="981310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010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41F8F-EE74-6E48-A5C1-2DB80FB76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 err="1"/>
              <a:t>MultiQC</a:t>
            </a:r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7ACDF71-7B50-AE4C-8CCA-DAAA80E11F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9943" y="1825625"/>
            <a:ext cx="869211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0835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0948E-1B30-9F4E-A905-6454E8C6D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Processing (4)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817A5B-E7AA-6146-A0D8-DFCA063DB9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355677"/>
          </a:xfrm>
        </p:spPr>
        <p:txBody>
          <a:bodyPr/>
          <a:lstStyle/>
          <a:p>
            <a:r>
              <a:rPr lang="en-US" dirty="0"/>
              <a:t>Data Processing from alignment until quantification can be done with many tools:</a:t>
            </a:r>
          </a:p>
          <a:p>
            <a:pPr lvl="1"/>
            <a:r>
              <a:rPr lang="en-US" b="1" dirty="0" err="1"/>
              <a:t>Kallisto</a:t>
            </a:r>
            <a:r>
              <a:rPr lang="en-US" b="1" dirty="0"/>
              <a:t> (pseudoalignment)</a:t>
            </a:r>
          </a:p>
          <a:p>
            <a:pPr lvl="1"/>
            <a:r>
              <a:rPr lang="en-US" dirty="0"/>
              <a:t>STAR</a:t>
            </a:r>
          </a:p>
          <a:p>
            <a:pPr lvl="1"/>
            <a:r>
              <a:rPr lang="en-US" dirty="0" err="1"/>
              <a:t>Tophat+Cufflink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CC0123-ADD1-994C-A37D-7B73A9A697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125" y="4100265"/>
            <a:ext cx="5718809" cy="1985286"/>
          </a:xfrm>
          <a:prstGeom prst="rect">
            <a:avLst/>
          </a:prstGeom>
        </p:spPr>
      </p:pic>
      <p:pic>
        <p:nvPicPr>
          <p:cNvPr id="18436" name="Picture 4" descr="Figure 2">
            <a:extLst>
              <a:ext uri="{FF2B5EF4-FFF2-40B4-BE49-F238E27FC236}">
                <a16:creationId xmlns:a16="http://schemas.microsoft.com/office/drawing/2014/main" id="{0258BE34-EE05-9A46-B5DC-897BB81388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0667" y="2335173"/>
            <a:ext cx="3749130" cy="3844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48866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E5BA4-F9D8-2E4A-8E71-BC9098D82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Processing (5)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584D78-1473-D04B-97A7-AFB30BBAC7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/>
          <a:lstStyle/>
          <a:p>
            <a:r>
              <a:rPr lang="en-GB" dirty="0"/>
              <a:t>No nucleotide sequencing</a:t>
            </a:r>
          </a:p>
          <a:p>
            <a:r>
              <a:rPr lang="en-GB" dirty="0"/>
              <a:t>Detecting which transcripts are compatible with the </a:t>
            </a:r>
            <a:r>
              <a:rPr lang="en-GB" dirty="0" err="1"/>
              <a:t>seq</a:t>
            </a:r>
            <a:endParaRPr lang="en-GB" dirty="0"/>
          </a:p>
          <a:p>
            <a:r>
              <a:rPr lang="en-GB" dirty="0"/>
              <a:t>Using Expectation-Maximization algorithm to detect the count</a:t>
            </a:r>
          </a:p>
          <a:p>
            <a:r>
              <a:rPr lang="en-GB" dirty="0"/>
              <a:t>Super fast!</a:t>
            </a:r>
          </a:p>
          <a:p>
            <a:r>
              <a:rPr lang="en-GB" dirty="0"/>
              <a:t>Providing estimated count and TPM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F41B2D3-9B50-B34E-B053-FED7BE89CBB5}"/>
              </a:ext>
            </a:extLst>
          </p:cNvPr>
          <p:cNvGrpSpPr/>
          <p:nvPr/>
        </p:nvGrpSpPr>
        <p:grpSpPr>
          <a:xfrm>
            <a:off x="689228" y="1512665"/>
            <a:ext cx="1879043" cy="4743022"/>
            <a:chOff x="689228" y="1512665"/>
            <a:chExt cx="1879043" cy="4743022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78CA56FC-3FF7-A444-AB7D-A720050CA185}"/>
                </a:ext>
              </a:extLst>
            </p:cNvPr>
            <p:cNvSpPr/>
            <p:nvPr/>
          </p:nvSpPr>
          <p:spPr>
            <a:xfrm>
              <a:off x="750229" y="1881997"/>
              <a:ext cx="1818040" cy="59804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Library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7B80D39B-0054-C048-B496-0129F8F0E402}"/>
                </a:ext>
              </a:extLst>
            </p:cNvPr>
            <p:cNvSpPr/>
            <p:nvPr/>
          </p:nvSpPr>
          <p:spPr>
            <a:xfrm>
              <a:off x="750229" y="3140546"/>
              <a:ext cx="1818040" cy="59804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Quality Control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BFCD05FF-84B9-0C49-BC53-06E2626BB7D4}"/>
                </a:ext>
              </a:extLst>
            </p:cNvPr>
            <p:cNvSpPr/>
            <p:nvPr/>
          </p:nvSpPr>
          <p:spPr>
            <a:xfrm>
              <a:off x="750228" y="4399095"/>
              <a:ext cx="1818041" cy="59804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Alignment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A5F50DAA-60DA-0943-985D-2052B2B70A51}"/>
                </a:ext>
              </a:extLst>
            </p:cNvPr>
            <p:cNvSpPr/>
            <p:nvPr/>
          </p:nvSpPr>
          <p:spPr>
            <a:xfrm>
              <a:off x="750229" y="5657643"/>
              <a:ext cx="1818042" cy="59804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Quantifications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CEABFA5D-CFE5-7144-BCEE-2E417955B987}"/>
                </a:ext>
              </a:extLst>
            </p:cNvPr>
            <p:cNvCxnSpPr>
              <a:stCxn id="4" idx="2"/>
              <a:endCxn id="5" idx="0"/>
            </p:cNvCxnSpPr>
            <p:nvPr/>
          </p:nvCxnSpPr>
          <p:spPr>
            <a:xfrm>
              <a:off x="1659249" y="2480041"/>
              <a:ext cx="0" cy="660505"/>
            </a:xfrm>
            <a:prstGeom prst="straightConnector1">
              <a:avLst/>
            </a:prstGeom>
            <a:ln w="4762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85BABCA4-B60F-F24C-BD32-C277E34BDC6C}"/>
                </a:ext>
              </a:extLst>
            </p:cNvPr>
            <p:cNvCxnSpPr>
              <a:stCxn id="5" idx="2"/>
              <a:endCxn id="6" idx="0"/>
            </p:cNvCxnSpPr>
            <p:nvPr/>
          </p:nvCxnSpPr>
          <p:spPr>
            <a:xfrm>
              <a:off x="1659249" y="3738590"/>
              <a:ext cx="0" cy="660505"/>
            </a:xfrm>
            <a:prstGeom prst="straightConnector1">
              <a:avLst/>
            </a:prstGeom>
            <a:ln w="4762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B7CC232-0292-7F45-86FE-E5AC6C33F45B}"/>
                </a:ext>
              </a:extLst>
            </p:cNvPr>
            <p:cNvCxnSpPr>
              <a:stCxn id="6" idx="2"/>
              <a:endCxn id="7" idx="0"/>
            </p:cNvCxnSpPr>
            <p:nvPr/>
          </p:nvCxnSpPr>
          <p:spPr>
            <a:xfrm>
              <a:off x="1659249" y="4997139"/>
              <a:ext cx="1" cy="660504"/>
            </a:xfrm>
            <a:prstGeom prst="straightConnector1">
              <a:avLst/>
            </a:prstGeom>
            <a:ln w="4762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232B2A8-F485-6B44-B5A0-543D2B06D053}"/>
                </a:ext>
              </a:extLst>
            </p:cNvPr>
            <p:cNvSpPr txBox="1"/>
            <p:nvPr/>
          </p:nvSpPr>
          <p:spPr>
            <a:xfrm>
              <a:off x="689228" y="1512665"/>
              <a:ext cx="18790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General Pipeline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5EDBE6B-78FC-A24C-A362-4E9E68EBF0D2}"/>
              </a:ext>
            </a:extLst>
          </p:cNvPr>
          <p:cNvGrpSpPr/>
          <p:nvPr/>
        </p:nvGrpSpPr>
        <p:grpSpPr>
          <a:xfrm>
            <a:off x="3901670" y="1512665"/>
            <a:ext cx="1854995" cy="4743022"/>
            <a:chOff x="3901670" y="1512665"/>
            <a:chExt cx="1854995" cy="4743022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B6BDF78D-D66B-F14F-9A14-36814A7FD9E4}"/>
                </a:ext>
              </a:extLst>
            </p:cNvPr>
            <p:cNvSpPr/>
            <p:nvPr/>
          </p:nvSpPr>
          <p:spPr>
            <a:xfrm>
              <a:off x="3920149" y="1881997"/>
              <a:ext cx="1818040" cy="598044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Library</a:t>
              </a: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CB530C71-07C6-2440-9131-627046778E76}"/>
                </a:ext>
              </a:extLst>
            </p:cNvPr>
            <p:cNvSpPr/>
            <p:nvPr/>
          </p:nvSpPr>
          <p:spPr>
            <a:xfrm>
              <a:off x="3920149" y="3140546"/>
              <a:ext cx="1818040" cy="598044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Quality Control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FE6CFCB1-0F11-7F41-83C7-2C9F1964A5E2}"/>
                </a:ext>
              </a:extLst>
            </p:cNvPr>
            <p:cNvSpPr/>
            <p:nvPr/>
          </p:nvSpPr>
          <p:spPr>
            <a:xfrm>
              <a:off x="3920148" y="4399095"/>
              <a:ext cx="1818041" cy="1856592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Alignment</a:t>
              </a:r>
            </a:p>
            <a:p>
              <a:pPr algn="ctr"/>
              <a:r>
                <a:rPr lang="en-GB" dirty="0"/>
                <a:t>&amp;</a:t>
              </a:r>
            </a:p>
            <a:p>
              <a:pPr algn="ctr"/>
              <a:r>
                <a:rPr lang="en-GB" dirty="0"/>
                <a:t>Quantifications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04D51CA0-7BD6-4348-947A-8D6C50469B9B}"/>
                </a:ext>
              </a:extLst>
            </p:cNvPr>
            <p:cNvCxnSpPr>
              <a:stCxn id="11" idx="2"/>
              <a:endCxn id="12" idx="0"/>
            </p:cNvCxnSpPr>
            <p:nvPr/>
          </p:nvCxnSpPr>
          <p:spPr>
            <a:xfrm>
              <a:off x="4829169" y="2480041"/>
              <a:ext cx="0" cy="660505"/>
            </a:xfrm>
            <a:prstGeom prst="straightConnector1">
              <a:avLst/>
            </a:prstGeom>
            <a:ln w="4762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291E1F1E-37B6-EE44-B4E3-45A437E9F483}"/>
                </a:ext>
              </a:extLst>
            </p:cNvPr>
            <p:cNvCxnSpPr>
              <a:cxnSpLocks/>
              <a:stCxn id="12" idx="2"/>
              <a:endCxn id="13" idx="0"/>
            </p:cNvCxnSpPr>
            <p:nvPr/>
          </p:nvCxnSpPr>
          <p:spPr>
            <a:xfrm>
              <a:off x="4829169" y="3738590"/>
              <a:ext cx="0" cy="660505"/>
            </a:xfrm>
            <a:prstGeom prst="straightConnector1">
              <a:avLst/>
            </a:prstGeom>
            <a:ln w="4762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C0D4645-1054-1743-9D39-0C0BFCA8EFD8}"/>
                </a:ext>
              </a:extLst>
            </p:cNvPr>
            <p:cNvSpPr txBox="1"/>
            <p:nvPr/>
          </p:nvSpPr>
          <p:spPr>
            <a:xfrm>
              <a:off x="3901670" y="1512665"/>
              <a:ext cx="18549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err="1"/>
                <a:t>Kallisto</a:t>
              </a:r>
              <a:r>
                <a:rPr lang="en-GB" dirty="0"/>
                <a:t> Pipeline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1842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7324C-B979-FE49-B8D6-D58526E85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Explorations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5BF13-DACE-D443-B6D8-37BCC610D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we quantify and normalize the data, we must understand the landscape of the data</a:t>
            </a:r>
          </a:p>
          <a:p>
            <a:r>
              <a:rPr lang="en-US" dirty="0"/>
              <a:t>Here are some questions that you must ask:</a:t>
            </a:r>
          </a:p>
          <a:p>
            <a:pPr lvl="1"/>
            <a:r>
              <a:rPr lang="en-US" dirty="0"/>
              <a:t>How many samples? Are they all usable?</a:t>
            </a:r>
          </a:p>
          <a:p>
            <a:pPr lvl="1"/>
            <a:r>
              <a:rPr lang="en-US" dirty="0"/>
              <a:t>What are the conditions?</a:t>
            </a:r>
          </a:p>
          <a:p>
            <a:pPr lvl="1"/>
            <a:r>
              <a:rPr lang="en-US" dirty="0"/>
              <a:t>How are the general trend of the sample?</a:t>
            </a:r>
          </a:p>
          <a:p>
            <a:pPr lvl="1"/>
            <a:r>
              <a:rPr lang="en-US" dirty="0"/>
              <a:t>Are they correctly annotated?</a:t>
            </a:r>
          </a:p>
          <a:p>
            <a:pPr lvl="1"/>
            <a:r>
              <a:rPr lang="en-US" dirty="0" err="1"/>
              <a:t>Etc</a:t>
            </a:r>
            <a:endParaRPr lang="en-US" dirty="0"/>
          </a:p>
        </p:txBody>
      </p:sp>
      <p:pic>
        <p:nvPicPr>
          <p:cNvPr id="5" name="Graphic 4" descr="Man">
            <a:extLst>
              <a:ext uri="{FF2B5EF4-FFF2-40B4-BE49-F238E27FC236}">
                <a16:creationId xmlns:a16="http://schemas.microsoft.com/office/drawing/2014/main" id="{727868C8-C120-D84F-B918-94B5F44EC2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32866" y="2671476"/>
            <a:ext cx="3422071" cy="3422071"/>
          </a:xfrm>
          <a:prstGeom prst="rect">
            <a:avLst/>
          </a:prstGeom>
        </p:spPr>
      </p:pic>
      <p:pic>
        <p:nvPicPr>
          <p:cNvPr id="7" name="Graphic 6" descr="Question mark">
            <a:extLst>
              <a:ext uri="{FF2B5EF4-FFF2-40B4-BE49-F238E27FC236}">
                <a16:creationId xmlns:a16="http://schemas.microsoft.com/office/drawing/2014/main" id="{B14C7540-925D-5944-8E46-5901B049E7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757759" y="2222272"/>
            <a:ext cx="1206728" cy="120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0693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7324C-B979-FE49-B8D6-D58526E85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Explorations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5BF13-DACE-D443-B6D8-37BCC610D5F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Correlation/Clustering Analysis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82E68E-F376-1C42-9CE5-76B501D08C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1031875"/>
          </a:xfrm>
        </p:spPr>
        <p:txBody>
          <a:bodyPr/>
          <a:lstStyle/>
          <a:p>
            <a:r>
              <a:rPr lang="en-US" dirty="0"/>
              <a:t>Dimensionality Reduction (PCA, T-SNE,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DD7EDC-FD2F-DA49-83BD-7E4751676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8750" y="2857500"/>
            <a:ext cx="4774194" cy="3389313"/>
          </a:xfrm>
          <a:prstGeom prst="rect">
            <a:avLst/>
          </a:prstGeom>
        </p:spPr>
      </p:pic>
      <p:pic>
        <p:nvPicPr>
          <p:cNvPr id="19458" name="Picture 2" descr="Image result for sample rnaseq heatmap correlation">
            <a:extLst>
              <a:ext uri="{FF2B5EF4-FFF2-40B4-BE49-F238E27FC236}">
                <a16:creationId xmlns:a16="http://schemas.microsoft.com/office/drawing/2014/main" id="{F06C3E28-C9AC-6044-9415-D7BCC4395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633" y="2801906"/>
            <a:ext cx="3345228" cy="3444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6838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7324C-B979-FE49-B8D6-D58526E85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Differential Expression Analysis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5BF13-DACE-D443-B6D8-37BCC610D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To understand the transcriptional changes due to the difference in the phenotype</a:t>
            </a:r>
          </a:p>
          <a:p>
            <a:r>
              <a:rPr lang="en-US" dirty="0"/>
              <a:t>Observe:</a:t>
            </a:r>
          </a:p>
          <a:p>
            <a:pPr lvl="1"/>
            <a:r>
              <a:rPr lang="en-US" dirty="0"/>
              <a:t>How big is the change?</a:t>
            </a:r>
          </a:p>
          <a:p>
            <a:pPr lvl="1"/>
            <a:r>
              <a:rPr lang="en-US" dirty="0"/>
              <a:t>Over- or under-expressed?</a:t>
            </a:r>
          </a:p>
          <a:p>
            <a:pPr lvl="1"/>
            <a:r>
              <a:rPr lang="en-US" dirty="0"/>
              <a:t>Are they showing real difference?</a:t>
            </a:r>
          </a:p>
          <a:p>
            <a:r>
              <a:rPr lang="en-US" dirty="0"/>
              <a:t>Approaches:</a:t>
            </a:r>
          </a:p>
          <a:p>
            <a:pPr lvl="1"/>
            <a:r>
              <a:rPr lang="en-US" dirty="0"/>
              <a:t>Standard T-Test</a:t>
            </a:r>
          </a:p>
          <a:p>
            <a:pPr lvl="1"/>
            <a:r>
              <a:rPr lang="en-US" dirty="0" err="1"/>
              <a:t>EdgeR</a:t>
            </a:r>
            <a:endParaRPr lang="en-US" dirty="0"/>
          </a:p>
          <a:p>
            <a:pPr lvl="1"/>
            <a:r>
              <a:rPr lang="en-US" dirty="0" err="1"/>
              <a:t>Limma</a:t>
            </a:r>
            <a:endParaRPr lang="en-US" dirty="0"/>
          </a:p>
          <a:p>
            <a:pPr lvl="1"/>
            <a:r>
              <a:rPr lang="en-US" dirty="0"/>
              <a:t>DeSeq2 </a:t>
            </a:r>
            <a:r>
              <a:rPr lang="en-US" dirty="0">
                <a:sym typeface="Wingdings" pitchFamily="2" charset="2"/>
              </a:rPr>
              <a:t> Our favorite!!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FF6A38-078F-0C42-9AF0-52D4F935ED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8380" y="2931424"/>
            <a:ext cx="3752701" cy="213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6633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63DB6-D928-F640-B088-572FD80A4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Differential Expression Analysis (2)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F9F576-5247-864C-90FE-ED9E4BB589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642" y="1559657"/>
            <a:ext cx="10045700" cy="1663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DF564C-6A03-5449-9383-D95006CF6711}"/>
              </a:ext>
            </a:extLst>
          </p:cNvPr>
          <p:cNvSpPr txBox="1"/>
          <p:nvPr/>
        </p:nvSpPr>
        <p:spPr>
          <a:xfrm>
            <a:off x="967642" y="3429000"/>
            <a:ext cx="673490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Fold-Change: </a:t>
            </a:r>
            <a:r>
              <a:rPr lang="en-US" dirty="0"/>
              <a:t>The relative abundance change between conditions</a:t>
            </a:r>
          </a:p>
          <a:p>
            <a:r>
              <a:rPr lang="en-US" b="1" dirty="0"/>
              <a:t>P-Value: </a:t>
            </a:r>
            <a:r>
              <a:rPr lang="en-US" dirty="0"/>
              <a:t>Statistical measure to test the null hypothesis (in this case: are they having similar distribution?)</a:t>
            </a:r>
          </a:p>
          <a:p>
            <a:endParaRPr lang="en-US" dirty="0"/>
          </a:p>
          <a:p>
            <a:r>
              <a:rPr lang="en-US" b="1" dirty="0"/>
              <a:t>Think about: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the data has many variables, i.e. 20K genes?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does it mean when variance/standard deviation is high? Use/Discard?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EE4314FE-5680-BA4A-BD04-4C20FD00B52E}"/>
              </a:ext>
            </a:extLst>
          </p:cNvPr>
          <p:cNvCxnSpPr/>
          <p:nvPr/>
        </p:nvCxnSpPr>
        <p:spPr>
          <a:xfrm flipV="1">
            <a:off x="7227277" y="3223357"/>
            <a:ext cx="2857500" cy="478205"/>
          </a:xfrm>
          <a:prstGeom prst="bentConnector3">
            <a:avLst>
              <a:gd name="adj1" fmla="val 99846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3DDD6756-7674-7E4B-A8F1-7D2EB6FEB880}"/>
              </a:ext>
            </a:extLst>
          </p:cNvPr>
          <p:cNvCxnSpPr>
            <a:cxnSpLocks/>
          </p:cNvCxnSpPr>
          <p:nvPr/>
        </p:nvCxnSpPr>
        <p:spPr>
          <a:xfrm flipV="1">
            <a:off x="7564315" y="3223357"/>
            <a:ext cx="3171093" cy="1162054"/>
          </a:xfrm>
          <a:prstGeom prst="bentConnector3">
            <a:avLst>
              <a:gd name="adj1" fmla="val 99908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53534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5A255-05D2-3346-9271-94710AA58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Volcano Plot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A94DFFF-6DF5-614C-B1FB-3CDE8A0299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039" r="362"/>
          <a:stretch/>
        </p:blipFill>
        <p:spPr>
          <a:xfrm>
            <a:off x="2108949" y="1957891"/>
            <a:ext cx="7938694" cy="421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5120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2111C-E0D4-4B45-A45D-808458974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Differential Expression Analysis (3)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D6E48-5DF0-3B44-AC98-FB90BEA7D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175738" cy="4351338"/>
          </a:xfrm>
        </p:spPr>
        <p:txBody>
          <a:bodyPr/>
          <a:lstStyle/>
          <a:p>
            <a:r>
              <a:rPr lang="en-US" dirty="0"/>
              <a:t>DESeq2 is one alternative tool</a:t>
            </a:r>
          </a:p>
          <a:p>
            <a:r>
              <a:rPr lang="en-US" dirty="0"/>
              <a:t>R-based, easy to use</a:t>
            </a:r>
          </a:p>
          <a:p>
            <a:r>
              <a:rPr lang="en-US" dirty="0"/>
              <a:t>Features:</a:t>
            </a:r>
          </a:p>
          <a:p>
            <a:pPr lvl="1"/>
            <a:r>
              <a:rPr lang="en-US" dirty="0"/>
              <a:t>Discarding highly noisy variable</a:t>
            </a:r>
          </a:p>
          <a:p>
            <a:pPr lvl="1"/>
            <a:r>
              <a:rPr lang="en-US" dirty="0"/>
              <a:t>FDR</a:t>
            </a:r>
          </a:p>
          <a:p>
            <a:pPr lvl="1"/>
            <a:r>
              <a:rPr lang="en-US" dirty="0"/>
              <a:t>Internal normalization</a:t>
            </a:r>
          </a:p>
          <a:p>
            <a:pPr lvl="1"/>
            <a:r>
              <a:rPr lang="en-US" dirty="0"/>
              <a:t>Sample correction based on variable</a:t>
            </a:r>
          </a:p>
          <a:p>
            <a:pPr lvl="1"/>
            <a:r>
              <a:rPr lang="en-US" dirty="0"/>
              <a:t>Complex contrast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088DDE-985A-644F-83AC-17D4A63FD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11852"/>
            <a:ext cx="4753708" cy="19239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DEFEA6-5DF3-E84A-94F1-8456044568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4516" y="3916262"/>
            <a:ext cx="3284415" cy="2260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81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9090D-EFA2-834C-8236-977CF70EF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Motivations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3BE6F-D0B8-C249-834C-A8CFCC5B6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210877" cy="4351338"/>
          </a:xfrm>
        </p:spPr>
        <p:txBody>
          <a:bodyPr/>
          <a:lstStyle/>
          <a:p>
            <a:r>
              <a:rPr lang="en-US" dirty="0"/>
              <a:t>Understand the characteristic of tissues and cells</a:t>
            </a:r>
          </a:p>
          <a:p>
            <a:r>
              <a:rPr lang="en-US" dirty="0"/>
              <a:t>Identify the effect of perturbations or variation due to phenotypical differences:</a:t>
            </a:r>
          </a:p>
          <a:p>
            <a:pPr lvl="1"/>
            <a:r>
              <a:rPr lang="en-US" dirty="0"/>
              <a:t>Genes</a:t>
            </a:r>
          </a:p>
          <a:p>
            <a:pPr lvl="1"/>
            <a:r>
              <a:rPr lang="en-US" dirty="0"/>
              <a:t>Functions</a:t>
            </a:r>
          </a:p>
          <a:p>
            <a:pPr lvl="1"/>
            <a:r>
              <a:rPr lang="en-US" dirty="0"/>
              <a:t>Metabolism</a:t>
            </a:r>
          </a:p>
          <a:p>
            <a:pPr lvl="1"/>
            <a:r>
              <a:rPr lang="en-US" dirty="0" err="1"/>
              <a:t>etc</a:t>
            </a:r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393D7C8-7A16-F340-B642-DCBBD1FA551D}"/>
              </a:ext>
            </a:extLst>
          </p:cNvPr>
          <p:cNvGrpSpPr/>
          <p:nvPr/>
        </p:nvGrpSpPr>
        <p:grpSpPr>
          <a:xfrm>
            <a:off x="8947915" y="2608680"/>
            <a:ext cx="2971800" cy="1284525"/>
            <a:chOff x="7391400" y="1826419"/>
            <a:chExt cx="2971800" cy="1284525"/>
          </a:xfrm>
        </p:grpSpPr>
        <p:pic>
          <p:nvPicPr>
            <p:cNvPr id="5" name="Graphic 4" descr="Man">
              <a:extLst>
                <a:ext uri="{FF2B5EF4-FFF2-40B4-BE49-F238E27FC236}">
                  <a16:creationId xmlns:a16="http://schemas.microsoft.com/office/drawing/2014/main" id="{353241BC-1340-4445-AB80-8397B4349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391400" y="1826419"/>
              <a:ext cx="914400" cy="914400"/>
            </a:xfrm>
            <a:prstGeom prst="rect">
              <a:avLst/>
            </a:prstGeom>
          </p:spPr>
        </p:pic>
        <p:pic>
          <p:nvPicPr>
            <p:cNvPr id="6" name="Graphic 5" descr="Man">
              <a:extLst>
                <a:ext uri="{FF2B5EF4-FFF2-40B4-BE49-F238E27FC236}">
                  <a16:creationId xmlns:a16="http://schemas.microsoft.com/office/drawing/2014/main" id="{36131DD9-3CFD-C241-A5EF-EE5A43143A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305800" y="1826419"/>
              <a:ext cx="2057400" cy="9144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99F7DBE-823A-4046-A61D-0E36D41B056F}"/>
                </a:ext>
              </a:extLst>
            </p:cNvPr>
            <p:cNvSpPr txBox="1"/>
            <p:nvPr/>
          </p:nvSpPr>
          <p:spPr>
            <a:xfrm>
              <a:off x="7872252" y="2741612"/>
              <a:ext cx="16417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Lean vs Obese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DC3FE3D-22D0-BE4A-BE82-9D65554988AE}"/>
              </a:ext>
            </a:extLst>
          </p:cNvPr>
          <p:cNvGrpSpPr/>
          <p:nvPr/>
        </p:nvGrpSpPr>
        <p:grpSpPr>
          <a:xfrm>
            <a:off x="7939868" y="4306135"/>
            <a:ext cx="2586937" cy="1344095"/>
            <a:chOff x="8965762" y="3130713"/>
            <a:chExt cx="2586937" cy="134409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3CDC041-53B8-E648-B5C9-968D48F8883A}"/>
                </a:ext>
              </a:extLst>
            </p:cNvPr>
            <p:cNvSpPr txBox="1"/>
            <p:nvPr/>
          </p:nvSpPr>
          <p:spPr>
            <a:xfrm>
              <a:off x="9207500" y="4105476"/>
              <a:ext cx="21034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Healthy vs Disease</a:t>
              </a:r>
            </a:p>
          </p:txBody>
        </p:sp>
        <p:pic>
          <p:nvPicPr>
            <p:cNvPr id="14" name="Graphic 13" descr="Ambulance">
              <a:extLst>
                <a:ext uri="{FF2B5EF4-FFF2-40B4-BE49-F238E27FC236}">
                  <a16:creationId xmlns:a16="http://schemas.microsoft.com/office/drawing/2014/main" id="{B3CE6336-7F96-6742-906B-3E87B034DF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372808" y="3130713"/>
              <a:ext cx="1179891" cy="1179891"/>
            </a:xfrm>
            <a:prstGeom prst="rect">
              <a:avLst/>
            </a:prstGeom>
          </p:spPr>
        </p:pic>
        <p:pic>
          <p:nvPicPr>
            <p:cNvPr id="16" name="Graphic 15" descr="Body builder">
              <a:extLst>
                <a:ext uri="{FF2B5EF4-FFF2-40B4-BE49-F238E27FC236}">
                  <a16:creationId xmlns:a16="http://schemas.microsoft.com/office/drawing/2014/main" id="{F604C2E5-0B87-E443-A0C0-83E981F1E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8965762" y="3237095"/>
              <a:ext cx="914400" cy="914400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97CA2B7-DC86-434B-A8DD-685F8F1A57DB}"/>
              </a:ext>
            </a:extLst>
          </p:cNvPr>
          <p:cNvGrpSpPr/>
          <p:nvPr/>
        </p:nvGrpSpPr>
        <p:grpSpPr>
          <a:xfrm>
            <a:off x="4189440" y="3594628"/>
            <a:ext cx="2924441" cy="1494562"/>
            <a:chOff x="8585304" y="4666380"/>
            <a:chExt cx="2924441" cy="1494562"/>
          </a:xfrm>
        </p:grpSpPr>
        <p:pic>
          <p:nvPicPr>
            <p:cNvPr id="18" name="Picture 10" descr="Image result for cancer vs normal tissue">
              <a:extLst>
                <a:ext uri="{FF2B5EF4-FFF2-40B4-BE49-F238E27FC236}">
                  <a16:creationId xmlns:a16="http://schemas.microsoft.com/office/drawing/2014/main" id="{8212C9FE-5710-D54E-8DFE-1AC5A9B7EA2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773" r="5309"/>
            <a:stretch/>
          </p:blipFill>
          <p:spPr bwMode="auto">
            <a:xfrm>
              <a:off x="8585304" y="4666380"/>
              <a:ext cx="2924441" cy="10798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0EB5901-2E49-6E40-8E43-3258EA951759}"/>
                </a:ext>
              </a:extLst>
            </p:cNvPr>
            <p:cNvSpPr txBox="1"/>
            <p:nvPr/>
          </p:nvSpPr>
          <p:spPr>
            <a:xfrm>
              <a:off x="8995793" y="5791610"/>
              <a:ext cx="20056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Normal vs Cancer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64758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0262A-7C70-554E-8C03-31196D21C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Analysis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D6E17-2E78-A24A-B652-29DCC6DCE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Differential Expression Analysis give us the gene-level statistics</a:t>
            </a:r>
          </a:p>
          <a:p>
            <a:r>
              <a:rPr lang="en-US" dirty="0"/>
              <a:t>To understand more on the effect of the changes, further analysis is needed</a:t>
            </a:r>
          </a:p>
          <a:p>
            <a:r>
              <a:rPr lang="en-US" dirty="0"/>
              <a:t>Gene-Set Enrichment Analysis</a:t>
            </a:r>
          </a:p>
          <a:p>
            <a:pPr lvl="1"/>
            <a:r>
              <a:rPr lang="en-US" dirty="0"/>
              <a:t>KEGG</a:t>
            </a:r>
          </a:p>
          <a:p>
            <a:pPr lvl="1"/>
            <a:r>
              <a:rPr lang="en-US" dirty="0"/>
              <a:t>Gene Ontology</a:t>
            </a:r>
          </a:p>
          <a:p>
            <a:pPr lvl="1"/>
            <a:r>
              <a:rPr lang="en-US" dirty="0" err="1"/>
              <a:t>WikiPathway</a:t>
            </a:r>
            <a:endParaRPr lang="en-US" dirty="0"/>
          </a:p>
          <a:p>
            <a:pPr lvl="1"/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5945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0262A-7C70-554E-8C03-31196D21C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Analysis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D6E17-2E78-A24A-B652-29DCC6DCE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16315" cy="4223483"/>
          </a:xfrm>
        </p:spPr>
        <p:txBody>
          <a:bodyPr/>
          <a:lstStyle/>
          <a:p>
            <a:r>
              <a:rPr lang="en-US" dirty="0"/>
              <a:t>Popular Tools:</a:t>
            </a:r>
          </a:p>
          <a:p>
            <a:pPr lvl="1"/>
            <a:r>
              <a:rPr lang="en-US" dirty="0" err="1"/>
              <a:t>Reactome</a:t>
            </a:r>
            <a:endParaRPr lang="en-US" dirty="0"/>
          </a:p>
          <a:p>
            <a:pPr lvl="1"/>
            <a:r>
              <a:rPr lang="en-US" dirty="0" err="1"/>
              <a:t>Enrichr</a:t>
            </a:r>
            <a:endParaRPr lang="en-US" dirty="0"/>
          </a:p>
          <a:p>
            <a:pPr lvl="1"/>
            <a:r>
              <a:rPr lang="en-US" dirty="0"/>
              <a:t>David</a:t>
            </a:r>
          </a:p>
          <a:p>
            <a:pPr lvl="1"/>
            <a:r>
              <a:rPr lang="en-US" dirty="0"/>
              <a:t>KEGG</a:t>
            </a:r>
          </a:p>
          <a:p>
            <a:pPr lvl="1"/>
            <a:r>
              <a:rPr lang="en-US" dirty="0"/>
              <a:t>Piano </a:t>
            </a:r>
            <a:r>
              <a:rPr lang="en-US" dirty="0">
                <a:sym typeface="Wingdings" pitchFamily="2" charset="2"/>
              </a:rPr>
              <a:t> Our </a:t>
            </a:r>
            <a:r>
              <a:rPr lang="en-US" dirty="0" err="1">
                <a:sym typeface="Wingdings" pitchFamily="2" charset="2"/>
              </a:rPr>
              <a:t>fave</a:t>
            </a:r>
            <a:r>
              <a:rPr lang="en-US" dirty="0">
                <a:sym typeface="Wingdings" pitchFamily="2" charset="2"/>
              </a:rPr>
              <a:t>!!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6E2952-DA90-5E4B-959C-8BE5B3362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3371" y="3937366"/>
            <a:ext cx="4308231" cy="2759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CF03CF-3494-2A41-9454-C04CC71C02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5099" y="1294091"/>
            <a:ext cx="4516315" cy="2395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5855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0262A-7C70-554E-8C03-31196D21C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Functional Analysis (3)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D6E17-2E78-A24A-B652-29DCC6DCEC5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PIANO is R-Based GSEA tool</a:t>
            </a:r>
          </a:p>
          <a:p>
            <a:r>
              <a:rPr lang="en-US" dirty="0"/>
              <a:t>Compatible with DESeq2 output</a:t>
            </a:r>
          </a:p>
          <a:p>
            <a:r>
              <a:rPr lang="en-US" dirty="0"/>
              <a:t>Require gene-set collection</a:t>
            </a:r>
          </a:p>
          <a:p>
            <a:r>
              <a:rPr lang="en-US" dirty="0"/>
              <a:t>Advantages:</a:t>
            </a:r>
          </a:p>
          <a:p>
            <a:pPr lvl="1"/>
            <a:r>
              <a:rPr lang="en-US" dirty="0"/>
              <a:t>Flexible</a:t>
            </a:r>
          </a:p>
          <a:p>
            <a:pPr lvl="1"/>
            <a:r>
              <a:rPr lang="en-US" dirty="0"/>
              <a:t>Considering the small gene changes as “concert”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D00607-5D86-1E4C-953D-BE95A400F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5631" y="1462089"/>
            <a:ext cx="4865405" cy="32741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B3949F4-AD47-194C-8BF3-28D479C0A8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5534" y="4825114"/>
            <a:ext cx="3503735" cy="142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4610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27201-5818-C844-9CF5-715C21530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Functional Analysis (4)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A63AF-6994-244D-8A41-B3E1809B18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Network-like representation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FA212C-10B7-D341-9B48-F6F4F7D5C69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Heatmap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CDD2D2-88AA-8A45-ABE8-C2615C0E5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661" y="2444261"/>
            <a:ext cx="4704763" cy="3429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C76660-EDF1-034E-BC52-3330D31BE3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8909" y="1895536"/>
            <a:ext cx="2600600" cy="4211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1572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DA43A-6097-D54F-AEE5-658041266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180B51-7461-2B48-A848-7B2D0634704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Mathematical reconstruction of metabolic network</a:t>
            </a:r>
          </a:p>
          <a:p>
            <a:r>
              <a:rPr lang="en-US" dirty="0"/>
              <a:t>Representation of:</a:t>
            </a:r>
          </a:p>
          <a:p>
            <a:pPr lvl="1"/>
            <a:r>
              <a:rPr lang="en-US" dirty="0"/>
              <a:t>Tissues</a:t>
            </a:r>
          </a:p>
          <a:p>
            <a:pPr lvl="1"/>
            <a:r>
              <a:rPr lang="en-US" dirty="0"/>
              <a:t>Cells</a:t>
            </a:r>
          </a:p>
          <a:p>
            <a:pPr lvl="1"/>
            <a:r>
              <a:rPr lang="en-US" dirty="0"/>
              <a:t>Whole Body</a:t>
            </a:r>
          </a:p>
          <a:p>
            <a:r>
              <a:rPr lang="en-US" dirty="0"/>
              <a:t>Consisting of gene, protein and metabolic reaction (and its relationship)</a:t>
            </a:r>
          </a:p>
          <a:p>
            <a:r>
              <a:rPr lang="en-US" dirty="0"/>
              <a:t>Mass-balanced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DE9DA8-ED83-BA4A-BFA3-5380E78385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339" y="1971779"/>
            <a:ext cx="2751992" cy="732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F57CBC-D4E3-FC4E-BEC5-B04412B1A0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2590" y="3325328"/>
            <a:ext cx="3679092" cy="2547598"/>
          </a:xfrm>
          <a:prstGeom prst="rect">
            <a:avLst/>
          </a:prstGeom>
        </p:spPr>
      </p:pic>
      <p:sp>
        <p:nvSpPr>
          <p:cNvPr id="8" name="Triangle 7">
            <a:extLst>
              <a:ext uri="{FF2B5EF4-FFF2-40B4-BE49-F238E27FC236}">
                <a16:creationId xmlns:a16="http://schemas.microsoft.com/office/drawing/2014/main" id="{771E0856-C368-3242-AFFA-0C9C7B265C9A}"/>
              </a:ext>
            </a:extLst>
          </p:cNvPr>
          <p:cNvSpPr/>
          <p:nvPr/>
        </p:nvSpPr>
        <p:spPr>
          <a:xfrm flipV="1">
            <a:off x="7847134" y="2800572"/>
            <a:ext cx="910004" cy="428063"/>
          </a:xfrm>
          <a:prstGeom prst="triangle">
            <a:avLst>
              <a:gd name="adj" fmla="val 48611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367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A4FB5-3AE0-5E41-B01D-D047237A6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GEM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F2405-FEC0-8444-8B43-729BE992084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Flux-balanced analysis</a:t>
            </a:r>
          </a:p>
          <a:p>
            <a:pPr lvl="1"/>
            <a:r>
              <a:rPr lang="en-US" dirty="0" err="1"/>
              <a:t>pFBA</a:t>
            </a:r>
            <a:endParaRPr lang="en-US" dirty="0"/>
          </a:p>
          <a:p>
            <a:pPr lvl="1"/>
            <a:r>
              <a:rPr lang="en-US" dirty="0"/>
              <a:t>FVA</a:t>
            </a:r>
          </a:p>
          <a:p>
            <a:r>
              <a:rPr lang="en-US" dirty="0"/>
              <a:t>Essentiality Analysis</a:t>
            </a:r>
          </a:p>
          <a:p>
            <a:r>
              <a:rPr lang="en-US" dirty="0"/>
              <a:t>Reporter Metabolites</a:t>
            </a:r>
          </a:p>
          <a:p>
            <a:r>
              <a:rPr lang="en-US" dirty="0"/>
              <a:t>Reporter Subnetwork</a:t>
            </a:r>
          </a:p>
          <a:p>
            <a:r>
              <a:rPr lang="en-US" dirty="0" err="1"/>
              <a:t>etc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6A9B11-0B9A-2547-9801-DF01585CFA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8695"/>
          <a:stretch/>
        </p:blipFill>
        <p:spPr>
          <a:xfrm>
            <a:off x="4820045" y="4069295"/>
            <a:ext cx="2294803" cy="21076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E5BA2A-B8DC-6B45-AED5-724C6CD7D8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1956" y="1519846"/>
            <a:ext cx="3981844" cy="3122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3686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FB55A-4704-DB48-AEA3-213BB1B2E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Analysis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C76A2E-E565-5147-A2DF-CEB6611ED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81945" cy="4351338"/>
          </a:xfrm>
        </p:spPr>
        <p:txBody>
          <a:bodyPr/>
          <a:lstStyle/>
          <a:p>
            <a:r>
              <a:rPr lang="en-US" dirty="0"/>
              <a:t>Understanding the characteristic of:</a:t>
            </a:r>
          </a:p>
          <a:p>
            <a:pPr lvl="1"/>
            <a:r>
              <a:rPr lang="en-US" dirty="0"/>
              <a:t>Tissues</a:t>
            </a:r>
          </a:p>
          <a:p>
            <a:pPr lvl="1"/>
            <a:r>
              <a:rPr lang="en-US" dirty="0"/>
              <a:t>Cells</a:t>
            </a:r>
          </a:p>
          <a:p>
            <a:pPr lvl="1"/>
            <a:r>
              <a:rPr lang="en-US" dirty="0"/>
              <a:t>Other Molecular Comps.</a:t>
            </a:r>
          </a:p>
          <a:p>
            <a:r>
              <a:rPr lang="en-US" dirty="0"/>
              <a:t>Understanding cross-talk and biological functions</a:t>
            </a:r>
          </a:p>
          <a:p>
            <a:r>
              <a:rPr lang="en-US" dirty="0"/>
              <a:t>Explaining the behavioral changes due to varying conditions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BFA239-FC05-AA41-AFED-BCC629881A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3358" y="1594042"/>
            <a:ext cx="5959187" cy="44142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147F05-419E-634F-B359-E265C0C66912}"/>
              </a:ext>
            </a:extLst>
          </p:cNvPr>
          <p:cNvSpPr txBox="1"/>
          <p:nvPr/>
        </p:nvSpPr>
        <p:spPr>
          <a:xfrm>
            <a:off x="7229368" y="6008254"/>
            <a:ext cx="3227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200" dirty="0">
                <a:hlinkClick r:id="rId3"/>
              </a:rPr>
              <a:t>https://doi.org/10.1038/s41575-018-0007-8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156434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F6599-CB0B-404B-9EA9-490F26EB9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Analysis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63A61-2049-FF49-B062-0442FEBE4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Genome-Scale Metabolic Models (GEM)</a:t>
            </a:r>
          </a:p>
          <a:p>
            <a:r>
              <a:rPr lang="en-US" dirty="0"/>
              <a:t>Transcriptional Regulatory Network (TRN)</a:t>
            </a:r>
          </a:p>
          <a:p>
            <a:r>
              <a:rPr lang="en-US" dirty="0"/>
              <a:t>Protein-Protein Interaction Network (PPIN)</a:t>
            </a:r>
          </a:p>
          <a:p>
            <a:r>
              <a:rPr lang="en-US" dirty="0"/>
              <a:t>Signaling Network</a:t>
            </a:r>
          </a:p>
          <a:p>
            <a:r>
              <a:rPr lang="en-US" dirty="0"/>
              <a:t>Co-expression Network</a:t>
            </a:r>
          </a:p>
          <a:p>
            <a:r>
              <a:rPr lang="en-US" dirty="0"/>
              <a:t>Integrated Network</a:t>
            </a:r>
          </a:p>
          <a:p>
            <a:r>
              <a:rPr lang="en-US" dirty="0"/>
              <a:t>Biochemical Network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5897F6A-C731-8B43-A55F-6C64417BB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4145" y="3243065"/>
            <a:ext cx="4111160" cy="3068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4999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F6599-CB0B-404B-9EA9-490F26EB9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Network Analysis (3)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EE0FF04-1ECC-4F47-BEE5-78582479F1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1867144"/>
          </a:xfrm>
        </p:spPr>
        <p:txBody>
          <a:bodyPr/>
          <a:lstStyle/>
          <a:p>
            <a:r>
              <a:rPr lang="en-US" dirty="0"/>
              <a:t>Co-Expression Network</a:t>
            </a:r>
          </a:p>
          <a:p>
            <a:pPr lvl="1"/>
            <a:r>
              <a:rPr lang="en-US" dirty="0"/>
              <a:t>Gene-Gene Interaction</a:t>
            </a:r>
          </a:p>
          <a:p>
            <a:pPr lvl="1"/>
            <a:r>
              <a:rPr lang="en-US" dirty="0"/>
              <a:t>Correlation between genes</a:t>
            </a:r>
          </a:p>
          <a:p>
            <a:pPr lvl="1"/>
            <a:r>
              <a:rPr lang="en-US" dirty="0"/>
              <a:t>No causality inferred</a:t>
            </a:r>
          </a:p>
          <a:p>
            <a:pPr lvl="1"/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6DD36A-8A19-914C-9B62-9BA123E8BD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1867144"/>
          </a:xfrm>
        </p:spPr>
        <p:txBody>
          <a:bodyPr/>
          <a:lstStyle/>
          <a:p>
            <a:r>
              <a:rPr lang="en-US" dirty="0" err="1"/>
              <a:t>Transc</a:t>
            </a:r>
            <a:r>
              <a:rPr lang="en-US" dirty="0"/>
              <a:t>. Regulatory Network</a:t>
            </a:r>
          </a:p>
          <a:p>
            <a:pPr lvl="1"/>
            <a:r>
              <a:rPr lang="en-US" dirty="0"/>
              <a:t>Gene-Gene Interaction</a:t>
            </a:r>
          </a:p>
          <a:p>
            <a:pPr lvl="1"/>
            <a:r>
              <a:rPr lang="en-US" dirty="0"/>
              <a:t>Gene and its regulator</a:t>
            </a:r>
          </a:p>
          <a:p>
            <a:pPr lvl="1"/>
            <a:r>
              <a:rPr lang="en-US" dirty="0"/>
              <a:t>Causality inferred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9BDBA7F-8909-D240-AC6B-206C486434ED}"/>
              </a:ext>
            </a:extLst>
          </p:cNvPr>
          <p:cNvSpPr txBox="1">
            <a:spLocks/>
          </p:cNvSpPr>
          <p:nvPr/>
        </p:nvSpPr>
        <p:spPr>
          <a:xfrm>
            <a:off x="838200" y="3827706"/>
            <a:ext cx="5181600" cy="21598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PPIN</a:t>
            </a:r>
          </a:p>
          <a:p>
            <a:pPr lvl="1"/>
            <a:r>
              <a:rPr lang="en-US" dirty="0"/>
              <a:t>Protein-Protein Interaction</a:t>
            </a:r>
          </a:p>
          <a:p>
            <a:pPr lvl="1"/>
            <a:r>
              <a:rPr lang="en-US" dirty="0"/>
              <a:t>Physical contacts between proteins</a:t>
            </a:r>
          </a:p>
          <a:p>
            <a:pPr lvl="1"/>
            <a:r>
              <a:rPr lang="en-US" dirty="0"/>
              <a:t>Direct relationship</a:t>
            </a:r>
          </a:p>
          <a:p>
            <a:pPr lvl="1"/>
            <a:endParaRPr lang="en-US" dirty="0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D41036ED-DD7F-2941-AC1F-56C73FDA2EF1}"/>
              </a:ext>
            </a:extLst>
          </p:cNvPr>
          <p:cNvSpPr txBox="1">
            <a:spLocks/>
          </p:cNvSpPr>
          <p:nvPr/>
        </p:nvSpPr>
        <p:spPr>
          <a:xfrm>
            <a:off x="6172200" y="3827705"/>
            <a:ext cx="5181600" cy="21598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Integrated Network</a:t>
            </a:r>
          </a:p>
          <a:p>
            <a:pPr lvl="1"/>
            <a:r>
              <a:rPr lang="en-US" dirty="0"/>
              <a:t>Gene-Gene Interaction</a:t>
            </a:r>
          </a:p>
          <a:p>
            <a:pPr lvl="1"/>
            <a:r>
              <a:rPr lang="en-US" dirty="0"/>
              <a:t>Based on PPI, TRN, </a:t>
            </a:r>
            <a:r>
              <a:rPr lang="en-US" dirty="0" err="1"/>
              <a:t>Coexp</a:t>
            </a:r>
            <a:r>
              <a:rPr lang="en-US" dirty="0"/>
              <a:t>, GEM</a:t>
            </a:r>
          </a:p>
          <a:p>
            <a:pPr lvl="1"/>
            <a:r>
              <a:rPr lang="en-US" dirty="0"/>
              <a:t>Co-regulation between genes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5098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F6599-CB0B-404B-9EA9-490F26EB9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Analysis (4)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63A61-2049-FF49-B062-0442FEBE4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01466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Target Discovery</a:t>
            </a:r>
          </a:p>
          <a:p>
            <a:r>
              <a:rPr lang="en-US" dirty="0"/>
              <a:t>Multi-omics Integration</a:t>
            </a:r>
          </a:p>
          <a:p>
            <a:r>
              <a:rPr lang="en-US" dirty="0"/>
              <a:t>Centrality Analysis:</a:t>
            </a:r>
          </a:p>
          <a:p>
            <a:pPr lvl="1"/>
            <a:r>
              <a:rPr lang="en-US" dirty="0"/>
              <a:t>Betweenness</a:t>
            </a:r>
          </a:p>
          <a:p>
            <a:pPr lvl="1"/>
            <a:r>
              <a:rPr lang="en-US" dirty="0"/>
              <a:t>Degree</a:t>
            </a:r>
          </a:p>
          <a:p>
            <a:pPr lvl="1"/>
            <a:r>
              <a:rPr lang="en-US" dirty="0"/>
              <a:t>Centrality</a:t>
            </a:r>
          </a:p>
          <a:p>
            <a:r>
              <a:rPr lang="en-US" dirty="0"/>
              <a:t>Community Analysis</a:t>
            </a:r>
          </a:p>
          <a:p>
            <a:pPr lvl="1"/>
            <a:r>
              <a:rPr lang="en-US" dirty="0" err="1"/>
              <a:t>Walktrap</a:t>
            </a:r>
            <a:endParaRPr lang="en-US" dirty="0"/>
          </a:p>
          <a:p>
            <a:pPr lvl="1"/>
            <a:r>
              <a:rPr lang="en-US" dirty="0"/>
              <a:t>Leiden/Louvain</a:t>
            </a:r>
          </a:p>
          <a:p>
            <a:pPr lvl="1"/>
            <a:r>
              <a:rPr lang="en-US" dirty="0"/>
              <a:t>Enrichment Analysis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F74350-B2AB-B947-9FEA-5B5B15444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5374" y="1660683"/>
            <a:ext cx="2933923" cy="21900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51E8ACB-EFCB-0C4D-B24E-DC7B2B241C17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8393955" y="1572828"/>
            <a:ext cx="2985770" cy="2653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A0C396-C3DC-D244-AF3A-721D1F6EE1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5756" y="4441934"/>
            <a:ext cx="3325752" cy="14283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1900D5-4740-5A46-B4C7-739943D707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19297" y="4507533"/>
            <a:ext cx="3325753" cy="7776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4DCD7FF-0468-0A48-A44C-5E610C9993CF}"/>
              </a:ext>
            </a:extLst>
          </p:cNvPr>
          <p:cNvSpPr txBox="1"/>
          <p:nvPr/>
        </p:nvSpPr>
        <p:spPr>
          <a:xfrm>
            <a:off x="4957707" y="5854575"/>
            <a:ext cx="2276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6"/>
              </a:rPr>
              <a:t>http://</a:t>
            </a:r>
            <a:r>
              <a:rPr lang="en-US" sz="1400" dirty="0">
                <a:hlinkClick r:id="rId6"/>
              </a:rPr>
              <a:t>inetmodels</a:t>
            </a:r>
            <a:r>
              <a:rPr lang="en-US" dirty="0">
                <a:hlinkClick r:id="rId6"/>
              </a:rPr>
              <a:t>.com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E0A760A-3EF8-A34A-A8DA-060379C897A3}"/>
              </a:ext>
            </a:extLst>
          </p:cNvPr>
          <p:cNvSpPr/>
          <p:nvPr/>
        </p:nvSpPr>
        <p:spPr>
          <a:xfrm>
            <a:off x="8307250" y="5285172"/>
            <a:ext cx="29931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hlinkClick r:id="rId7"/>
              </a:rPr>
              <a:t>http://multiomics.inetmodels.com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827925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7BAC2-2AEE-3245-85D9-BC96A12B3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CA765-DB0B-4749-A17A-31678ECCC7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46250" cy="4351338"/>
          </a:xfrm>
        </p:spPr>
        <p:txBody>
          <a:bodyPr/>
          <a:lstStyle/>
          <a:p>
            <a:r>
              <a:rPr lang="en-US" dirty="0"/>
              <a:t>Study of human transcriptome:</a:t>
            </a:r>
          </a:p>
          <a:p>
            <a:pPr lvl="1"/>
            <a:r>
              <a:rPr lang="en-US" dirty="0"/>
              <a:t>RNA transcript</a:t>
            </a:r>
          </a:p>
          <a:p>
            <a:pPr lvl="1"/>
            <a:r>
              <a:rPr lang="en-US" dirty="0"/>
              <a:t>Under specific conditions</a:t>
            </a:r>
          </a:p>
          <a:p>
            <a:r>
              <a:rPr lang="en-US" dirty="0"/>
              <a:t>Methods:</a:t>
            </a:r>
          </a:p>
          <a:p>
            <a:pPr lvl="1"/>
            <a:r>
              <a:rPr lang="en-US" dirty="0"/>
              <a:t>qPCR</a:t>
            </a:r>
          </a:p>
          <a:p>
            <a:pPr lvl="1"/>
            <a:r>
              <a:rPr lang="en-US" dirty="0"/>
              <a:t>Microarrays</a:t>
            </a:r>
          </a:p>
          <a:p>
            <a:pPr lvl="1"/>
            <a:r>
              <a:rPr lang="en-US" dirty="0"/>
              <a:t>RNA-</a:t>
            </a:r>
            <a:r>
              <a:rPr lang="en-US" dirty="0" err="1"/>
              <a:t>Seq</a:t>
            </a:r>
            <a:endParaRPr lang="en-US" dirty="0"/>
          </a:p>
          <a:p>
            <a:r>
              <a:rPr lang="en-US" dirty="0"/>
              <a:t>Goal: quantifying expressions from &gt;200K transcripts and &gt;20K genes</a:t>
            </a:r>
          </a:p>
        </p:txBody>
      </p:sp>
      <p:pic>
        <p:nvPicPr>
          <p:cNvPr id="16386" name="Picture 2" descr="Image result for illumina  machine">
            <a:extLst>
              <a:ext uri="{FF2B5EF4-FFF2-40B4-BE49-F238E27FC236}">
                <a16:creationId xmlns:a16="http://schemas.microsoft.com/office/drawing/2014/main" id="{583A77F2-8B3D-5444-82AA-5EBD5B071C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1339" y="3622794"/>
            <a:ext cx="5278020" cy="2554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8" name="Picture 4" descr="Image result for microarray">
            <a:extLst>
              <a:ext uri="{FF2B5EF4-FFF2-40B4-BE49-F238E27FC236}">
                <a16:creationId xmlns:a16="http://schemas.microsoft.com/office/drawing/2014/main" id="{00DEB472-3DF6-3348-B06D-4B20606646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434" y="1996026"/>
            <a:ext cx="1982145" cy="1321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Image result for qpcr">
            <a:extLst>
              <a:ext uri="{FF2B5EF4-FFF2-40B4-BE49-F238E27FC236}">
                <a16:creationId xmlns:a16="http://schemas.microsoft.com/office/drawing/2014/main" id="{AD28EEC5-DB59-494D-B63B-6778FCE08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5512" y="1890679"/>
            <a:ext cx="2008956" cy="1532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62951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DB879-62B4-464F-98D5-3B8C5A036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3F9DE5D-A265-F749-8F52-D0107550DBE5}"/>
              </a:ext>
            </a:extLst>
          </p:cNvPr>
          <p:cNvGrpSpPr/>
          <p:nvPr/>
        </p:nvGrpSpPr>
        <p:grpSpPr>
          <a:xfrm>
            <a:off x="1682500" y="1457106"/>
            <a:ext cx="1401117" cy="4694165"/>
            <a:chOff x="949119" y="1469806"/>
            <a:chExt cx="1401117" cy="4694165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05D4AD8-5580-AB4E-A1BB-8633B7C60022}"/>
                </a:ext>
              </a:extLst>
            </p:cNvPr>
            <p:cNvSpPr/>
            <p:nvPr/>
          </p:nvSpPr>
          <p:spPr>
            <a:xfrm>
              <a:off x="971075" y="1469806"/>
              <a:ext cx="1379160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Wet-lab Experiments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3DD96B1B-E5F4-3A4A-840D-2A399DEBBE87}"/>
                </a:ext>
              </a:extLst>
            </p:cNvPr>
            <p:cNvSpPr/>
            <p:nvPr/>
          </p:nvSpPr>
          <p:spPr>
            <a:xfrm>
              <a:off x="949120" y="2320286"/>
              <a:ext cx="1401116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RNA Extraction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163A5687-F95A-954B-9E69-D893C7E143DB}"/>
                </a:ext>
              </a:extLst>
            </p:cNvPr>
            <p:cNvSpPr/>
            <p:nvPr/>
          </p:nvSpPr>
          <p:spPr>
            <a:xfrm>
              <a:off x="949120" y="3170766"/>
              <a:ext cx="1401116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Library Preparation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90A5ADD6-B599-E64D-A9DC-C369209D471D}"/>
                </a:ext>
              </a:extLst>
            </p:cNvPr>
            <p:cNvSpPr/>
            <p:nvPr/>
          </p:nvSpPr>
          <p:spPr>
            <a:xfrm>
              <a:off x="949119" y="4021246"/>
              <a:ext cx="1401116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Sequencing</a:t>
              </a: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1919C7E2-4D2E-0449-B859-85068A2805FC}"/>
                </a:ext>
              </a:extLst>
            </p:cNvPr>
            <p:cNvSpPr/>
            <p:nvPr/>
          </p:nvSpPr>
          <p:spPr>
            <a:xfrm>
              <a:off x="949120" y="4871726"/>
              <a:ext cx="1401116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Processing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2928288A-624A-7842-9ACC-5112CB096617}"/>
                </a:ext>
              </a:extLst>
            </p:cNvPr>
            <p:cNvSpPr/>
            <p:nvPr/>
          </p:nvSpPr>
          <p:spPr>
            <a:xfrm>
              <a:off x="949119" y="5722208"/>
              <a:ext cx="1401116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Analysis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47710AD-9363-0A41-AE1E-C43C644C1B51}"/>
                </a:ext>
              </a:extLst>
            </p:cNvPr>
            <p:cNvCxnSpPr>
              <a:cxnSpLocks/>
              <a:stCxn id="4" idx="2"/>
              <a:endCxn id="9" idx="0"/>
            </p:cNvCxnSpPr>
            <p:nvPr/>
          </p:nvCxnSpPr>
          <p:spPr>
            <a:xfrm flipH="1">
              <a:off x="1649678" y="1911569"/>
              <a:ext cx="10977" cy="40871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2CF595DD-255E-744B-986F-804B09816390}"/>
                </a:ext>
              </a:extLst>
            </p:cNvPr>
            <p:cNvCxnSpPr/>
            <p:nvPr/>
          </p:nvCxnSpPr>
          <p:spPr>
            <a:xfrm>
              <a:off x="1701590" y="2762049"/>
              <a:ext cx="0" cy="40871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D8D96EB-315E-2A48-99C9-35EB116086FC}"/>
                </a:ext>
              </a:extLst>
            </p:cNvPr>
            <p:cNvCxnSpPr/>
            <p:nvPr/>
          </p:nvCxnSpPr>
          <p:spPr>
            <a:xfrm>
              <a:off x="1690253" y="3612529"/>
              <a:ext cx="0" cy="40871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0D427FF-9E34-6B46-8088-E7117A3A53BB}"/>
                </a:ext>
              </a:extLst>
            </p:cNvPr>
            <p:cNvCxnSpPr/>
            <p:nvPr/>
          </p:nvCxnSpPr>
          <p:spPr>
            <a:xfrm>
              <a:off x="1690253" y="4463009"/>
              <a:ext cx="0" cy="40871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145CFEA1-D7F7-6F40-A766-F87844227E54}"/>
                </a:ext>
              </a:extLst>
            </p:cNvPr>
            <p:cNvCxnSpPr/>
            <p:nvPr/>
          </p:nvCxnSpPr>
          <p:spPr>
            <a:xfrm>
              <a:off x="1690253" y="5313489"/>
              <a:ext cx="0" cy="40871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A82357DF-04BB-E341-BB5C-F342ADEA0A0B}"/>
              </a:ext>
            </a:extLst>
          </p:cNvPr>
          <p:cNvGrpSpPr/>
          <p:nvPr/>
        </p:nvGrpSpPr>
        <p:grpSpPr>
          <a:xfrm>
            <a:off x="4862107" y="1355403"/>
            <a:ext cx="5248726" cy="764348"/>
            <a:chOff x="3323706" y="1306154"/>
            <a:chExt cx="5248726" cy="764348"/>
          </a:xfrm>
        </p:grpSpPr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677CD417-C778-F34F-8B7E-0A116729232A}"/>
                </a:ext>
              </a:extLst>
            </p:cNvPr>
            <p:cNvSpPr/>
            <p:nvPr/>
          </p:nvSpPr>
          <p:spPr>
            <a:xfrm>
              <a:off x="3364257" y="1469805"/>
              <a:ext cx="1319963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Quality Control</a:t>
              </a:r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2A801E92-D083-0649-B89E-839B197A34EE}"/>
                </a:ext>
              </a:extLst>
            </p:cNvPr>
            <p:cNvSpPr/>
            <p:nvPr/>
          </p:nvSpPr>
          <p:spPr>
            <a:xfrm>
              <a:off x="7125963" y="1471258"/>
              <a:ext cx="1379161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Quantification</a:t>
              </a:r>
            </a:p>
          </p:txBody>
        </p:sp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64BDCE13-CF69-B147-AB15-ECED119AE7FD}"/>
                </a:ext>
              </a:extLst>
            </p:cNvPr>
            <p:cNvSpPr/>
            <p:nvPr/>
          </p:nvSpPr>
          <p:spPr>
            <a:xfrm>
              <a:off x="5275912" y="1469804"/>
              <a:ext cx="1319963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Genome Mapping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458C68FF-74FD-1D48-9A3A-EB319B1D292C}"/>
                </a:ext>
              </a:extLst>
            </p:cNvPr>
            <p:cNvCxnSpPr>
              <a:cxnSpLocks/>
              <a:stCxn id="24" idx="3"/>
              <a:endCxn id="27" idx="1"/>
            </p:cNvCxnSpPr>
            <p:nvPr/>
          </p:nvCxnSpPr>
          <p:spPr>
            <a:xfrm flipV="1">
              <a:off x="4684220" y="1690686"/>
              <a:ext cx="591692" cy="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A7E26292-3CED-F64F-9F77-09513CC7696C}"/>
                </a:ext>
              </a:extLst>
            </p:cNvPr>
            <p:cNvCxnSpPr>
              <a:cxnSpLocks/>
              <a:stCxn id="27" idx="3"/>
              <a:endCxn id="26" idx="1"/>
            </p:cNvCxnSpPr>
            <p:nvPr/>
          </p:nvCxnSpPr>
          <p:spPr>
            <a:xfrm>
              <a:off x="6595875" y="1690686"/>
              <a:ext cx="530088" cy="145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4C405054-175E-764D-8E0F-9BC4772E8F2B}"/>
                </a:ext>
              </a:extLst>
            </p:cNvPr>
            <p:cNvSpPr/>
            <p:nvPr/>
          </p:nvSpPr>
          <p:spPr>
            <a:xfrm>
              <a:off x="3323706" y="1306154"/>
              <a:ext cx="5248726" cy="764348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788573E-5A90-C843-B724-472EF475CE9A}"/>
              </a:ext>
            </a:extLst>
          </p:cNvPr>
          <p:cNvGrpSpPr/>
          <p:nvPr/>
        </p:nvGrpSpPr>
        <p:grpSpPr>
          <a:xfrm>
            <a:off x="4572881" y="2914301"/>
            <a:ext cx="5855466" cy="3236970"/>
            <a:chOff x="5990197" y="2762048"/>
            <a:chExt cx="5855466" cy="3236970"/>
          </a:xfrm>
        </p:grpSpPr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C8D95ACB-C38D-CE4C-9EDF-BD4A6E60F37C}"/>
                </a:ext>
              </a:extLst>
            </p:cNvPr>
            <p:cNvSpPr/>
            <p:nvPr/>
          </p:nvSpPr>
          <p:spPr>
            <a:xfrm>
              <a:off x="8178643" y="2897341"/>
              <a:ext cx="1319963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Sample Exploration</a:t>
              </a:r>
            </a:p>
          </p:txBody>
        </p:sp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2F006CE5-3073-D94A-AA26-60E71383E887}"/>
                </a:ext>
              </a:extLst>
            </p:cNvPr>
            <p:cNvSpPr/>
            <p:nvPr/>
          </p:nvSpPr>
          <p:spPr>
            <a:xfrm>
              <a:off x="8178642" y="3660729"/>
              <a:ext cx="1319963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Differential Expression</a:t>
              </a:r>
            </a:p>
          </p:txBody>
        </p:sp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D67F5AF3-4251-484B-855C-AD22EBCB5C8E}"/>
                </a:ext>
              </a:extLst>
            </p:cNvPr>
            <p:cNvSpPr/>
            <p:nvPr/>
          </p:nvSpPr>
          <p:spPr>
            <a:xfrm>
              <a:off x="6330320" y="4458375"/>
              <a:ext cx="1319963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Functional Analysis</a:t>
              </a:r>
            </a:p>
          </p:txBody>
        </p: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EFD96691-4D74-5548-A088-01D9FFCD3171}"/>
                </a:ext>
              </a:extLst>
            </p:cNvPr>
            <p:cNvSpPr/>
            <p:nvPr/>
          </p:nvSpPr>
          <p:spPr>
            <a:xfrm>
              <a:off x="8178641" y="4458375"/>
              <a:ext cx="1319963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GEM</a:t>
              </a:r>
            </a:p>
          </p:txBody>
        </p:sp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EBAC3FF8-22BB-8B4F-A8DB-D97D83992B2E}"/>
                </a:ext>
              </a:extLst>
            </p:cNvPr>
            <p:cNvSpPr/>
            <p:nvPr/>
          </p:nvSpPr>
          <p:spPr>
            <a:xfrm>
              <a:off x="10244024" y="4435135"/>
              <a:ext cx="1319963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Network Analysis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6616239-7109-B343-9CF6-E669D78BFC61}"/>
                </a:ext>
              </a:extLst>
            </p:cNvPr>
            <p:cNvSpPr txBox="1"/>
            <p:nvPr/>
          </p:nvSpPr>
          <p:spPr>
            <a:xfrm>
              <a:off x="6216767" y="5025751"/>
              <a:ext cx="8290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KEGG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D2E0464-4547-1A46-A3EB-C838A5AAA25E}"/>
                </a:ext>
              </a:extLst>
            </p:cNvPr>
            <p:cNvSpPr txBox="1"/>
            <p:nvPr/>
          </p:nvSpPr>
          <p:spPr>
            <a:xfrm>
              <a:off x="7095899" y="5034232"/>
              <a:ext cx="5229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GO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24A2C7E-17F4-1D49-9672-BD778A2B7869}"/>
                </a:ext>
              </a:extLst>
            </p:cNvPr>
            <p:cNvSpPr txBox="1"/>
            <p:nvPr/>
          </p:nvSpPr>
          <p:spPr>
            <a:xfrm>
              <a:off x="8089354" y="4917371"/>
              <a:ext cx="6286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FBA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4672A0B-B463-7C49-B938-39E41E88F025}"/>
                </a:ext>
              </a:extLst>
            </p:cNvPr>
            <p:cNvSpPr txBox="1"/>
            <p:nvPr/>
          </p:nvSpPr>
          <p:spPr>
            <a:xfrm>
              <a:off x="8464760" y="5029728"/>
              <a:ext cx="138852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Reporter</a:t>
              </a:r>
            </a:p>
            <a:p>
              <a:pPr algn="ctr"/>
              <a:r>
                <a:rPr lang="en-US" dirty="0"/>
                <a:t>Metabolites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98C986F-0D3B-394A-9378-74532C68AEE5}"/>
                </a:ext>
              </a:extLst>
            </p:cNvPr>
            <p:cNvSpPr txBox="1"/>
            <p:nvPr/>
          </p:nvSpPr>
          <p:spPr>
            <a:xfrm>
              <a:off x="10244024" y="4979902"/>
              <a:ext cx="8178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/>
                <a:t>Coexp</a:t>
              </a:r>
              <a:endParaRPr lang="en-US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4015E9D-9D1F-B140-B894-66A06914BCC1}"/>
                </a:ext>
              </a:extLst>
            </p:cNvPr>
            <p:cNvSpPr txBox="1"/>
            <p:nvPr/>
          </p:nvSpPr>
          <p:spPr>
            <a:xfrm>
              <a:off x="11061877" y="4979902"/>
              <a:ext cx="450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IN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247DC0B-A74B-154F-B7DD-7C6511465958}"/>
                </a:ext>
              </a:extLst>
            </p:cNvPr>
            <p:cNvSpPr txBox="1"/>
            <p:nvPr/>
          </p:nvSpPr>
          <p:spPr>
            <a:xfrm>
              <a:off x="10633981" y="5344007"/>
              <a:ext cx="6655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TRN</a:t>
              </a:r>
            </a:p>
          </p:txBody>
        </p:sp>
        <p:sp>
          <p:nvSpPr>
            <p:cNvPr id="45" name="Rounded Rectangle 44">
              <a:extLst>
                <a:ext uri="{FF2B5EF4-FFF2-40B4-BE49-F238E27FC236}">
                  <a16:creationId xmlns:a16="http://schemas.microsoft.com/office/drawing/2014/main" id="{A9628BA8-CDAF-3048-A4A8-6B3C9EA5E73E}"/>
                </a:ext>
              </a:extLst>
            </p:cNvPr>
            <p:cNvSpPr/>
            <p:nvPr/>
          </p:nvSpPr>
          <p:spPr>
            <a:xfrm>
              <a:off x="7992048" y="4346259"/>
              <a:ext cx="1857146" cy="1375947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46" name="Rounded Rectangle 45">
              <a:extLst>
                <a:ext uri="{FF2B5EF4-FFF2-40B4-BE49-F238E27FC236}">
                  <a16:creationId xmlns:a16="http://schemas.microsoft.com/office/drawing/2014/main" id="{7A3112FE-031A-D642-B1AD-4E02B10263B9}"/>
                </a:ext>
              </a:extLst>
            </p:cNvPr>
            <p:cNvSpPr/>
            <p:nvPr/>
          </p:nvSpPr>
          <p:spPr>
            <a:xfrm>
              <a:off x="6045615" y="4334745"/>
              <a:ext cx="1857146" cy="1375947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58C4E7F9-A88D-4A48-919B-0019150C1299}"/>
                </a:ext>
              </a:extLst>
            </p:cNvPr>
            <p:cNvSpPr/>
            <p:nvPr/>
          </p:nvSpPr>
          <p:spPr>
            <a:xfrm>
              <a:off x="9938481" y="4346259"/>
              <a:ext cx="1857146" cy="1375947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7291FD6D-CE93-FA4B-9769-CDF44BC26918}"/>
                </a:ext>
              </a:extLst>
            </p:cNvPr>
            <p:cNvSpPr/>
            <p:nvPr/>
          </p:nvSpPr>
          <p:spPr>
            <a:xfrm>
              <a:off x="5990197" y="2762048"/>
              <a:ext cx="5855466" cy="3236970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266338EE-8616-044D-BCAB-3EDD46471DDC}"/>
                </a:ext>
              </a:extLst>
            </p:cNvPr>
            <p:cNvCxnSpPr>
              <a:cxnSpLocks/>
              <a:stCxn id="32" idx="2"/>
              <a:endCxn id="33" idx="0"/>
            </p:cNvCxnSpPr>
            <p:nvPr/>
          </p:nvCxnSpPr>
          <p:spPr>
            <a:xfrm flipH="1">
              <a:off x="8838624" y="3339104"/>
              <a:ext cx="1" cy="321625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E47B13B2-1D1C-1441-879F-FC62E7FD9679}"/>
                </a:ext>
              </a:extLst>
            </p:cNvPr>
            <p:cNvCxnSpPr>
              <a:cxnSpLocks/>
              <a:stCxn id="33" idx="2"/>
            </p:cNvCxnSpPr>
            <p:nvPr/>
          </p:nvCxnSpPr>
          <p:spPr>
            <a:xfrm>
              <a:off x="8838624" y="4102492"/>
              <a:ext cx="0" cy="27689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7124DB1D-1749-1B4F-A004-0B169304E9F9}"/>
                </a:ext>
              </a:extLst>
            </p:cNvPr>
            <p:cNvCxnSpPr>
              <a:cxnSpLocks/>
              <a:stCxn id="33" idx="2"/>
              <a:endCxn id="46" idx="0"/>
            </p:cNvCxnSpPr>
            <p:nvPr/>
          </p:nvCxnSpPr>
          <p:spPr>
            <a:xfrm flipH="1">
              <a:off x="6974188" y="4102492"/>
              <a:ext cx="1864436" cy="232253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34123066-C22C-B442-8AE0-FF5E1B404862}"/>
                </a:ext>
              </a:extLst>
            </p:cNvPr>
            <p:cNvCxnSpPr>
              <a:cxnSpLocks/>
              <a:stCxn id="33" idx="2"/>
              <a:endCxn id="47" idx="0"/>
            </p:cNvCxnSpPr>
            <p:nvPr/>
          </p:nvCxnSpPr>
          <p:spPr>
            <a:xfrm>
              <a:off x="8838624" y="4102492"/>
              <a:ext cx="2028430" cy="24376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F1D6454-5184-5B47-A90A-6A3FF4B75E03}"/>
              </a:ext>
            </a:extLst>
          </p:cNvPr>
          <p:cNvCxnSpPr>
            <a:cxnSpLocks/>
            <a:stCxn id="31" idx="2"/>
            <a:endCxn id="48" idx="0"/>
          </p:cNvCxnSpPr>
          <p:nvPr/>
        </p:nvCxnSpPr>
        <p:spPr>
          <a:xfrm>
            <a:off x="7486470" y="2119751"/>
            <a:ext cx="14144" cy="79455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>
            <a:extLst>
              <a:ext uri="{FF2B5EF4-FFF2-40B4-BE49-F238E27FC236}">
                <a16:creationId xmlns:a16="http://schemas.microsoft.com/office/drawing/2014/main" id="{A558040D-9542-9A43-9377-606B4A251EBD}"/>
              </a:ext>
            </a:extLst>
          </p:cNvPr>
          <p:cNvCxnSpPr>
            <a:cxnSpLocks/>
            <a:stCxn id="12" idx="3"/>
            <a:endCxn id="31" idx="1"/>
          </p:cNvCxnSpPr>
          <p:nvPr/>
        </p:nvCxnSpPr>
        <p:spPr>
          <a:xfrm flipV="1">
            <a:off x="3083617" y="1737577"/>
            <a:ext cx="1778490" cy="3342331"/>
          </a:xfrm>
          <a:prstGeom prst="bentConnector3">
            <a:avLst>
              <a:gd name="adj1" fmla="val 32005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Elbow Connector 71">
            <a:extLst>
              <a:ext uri="{FF2B5EF4-FFF2-40B4-BE49-F238E27FC236}">
                <a16:creationId xmlns:a16="http://schemas.microsoft.com/office/drawing/2014/main" id="{8B4AD327-4622-B74B-88CA-E13E45E9B58C}"/>
              </a:ext>
            </a:extLst>
          </p:cNvPr>
          <p:cNvCxnSpPr>
            <a:cxnSpLocks/>
            <a:stCxn id="13" idx="3"/>
            <a:endCxn id="48" idx="1"/>
          </p:cNvCxnSpPr>
          <p:nvPr/>
        </p:nvCxnSpPr>
        <p:spPr>
          <a:xfrm flipV="1">
            <a:off x="3083616" y="4532786"/>
            <a:ext cx="1489265" cy="1397604"/>
          </a:xfrm>
          <a:prstGeom prst="bentConnector3">
            <a:avLst>
              <a:gd name="adj1" fmla="val 50000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71046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Image result for thanks in many language">
            <a:extLst>
              <a:ext uri="{FF2B5EF4-FFF2-40B4-BE49-F238E27FC236}">
                <a16:creationId xmlns:a16="http://schemas.microsoft.com/office/drawing/2014/main" id="{8D145581-0D2C-D741-884C-83354D2412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6348" y="1686557"/>
            <a:ext cx="6999304" cy="3484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2563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40B90-50DF-1842-A569-0032F6AA5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RNA-</a:t>
            </a:r>
            <a:r>
              <a:rPr lang="en-US" dirty="0" err="1"/>
              <a:t>Seq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15B83-7C4F-EC49-8067-34EA5E6432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qPCR is not scalable, only suitable for handful number of genes</a:t>
            </a:r>
          </a:p>
          <a:p>
            <a:r>
              <a:rPr lang="en-US" dirty="0" err="1"/>
              <a:t>MicroArray</a:t>
            </a:r>
            <a:r>
              <a:rPr lang="en-US" dirty="0"/>
              <a:t> can give higher number of genes, but:</a:t>
            </a:r>
          </a:p>
          <a:p>
            <a:pPr lvl="1"/>
            <a:r>
              <a:rPr lang="en-US" dirty="0"/>
              <a:t>Limited dynamic range</a:t>
            </a:r>
          </a:p>
          <a:p>
            <a:pPr lvl="1"/>
            <a:r>
              <a:rPr lang="en-US" dirty="0"/>
              <a:t>Probe must be design correctly (by prior knowledge)</a:t>
            </a:r>
          </a:p>
          <a:p>
            <a:r>
              <a:rPr lang="en-US" dirty="0"/>
              <a:t>RNA-</a:t>
            </a:r>
            <a:r>
              <a:rPr lang="en-US" dirty="0" err="1"/>
              <a:t>Seq</a:t>
            </a:r>
            <a:r>
              <a:rPr lang="en-US" dirty="0"/>
              <a:t> is the most comprehensive and advanced technology to extract information from RNA</a:t>
            </a:r>
          </a:p>
          <a:p>
            <a:pPr lvl="1"/>
            <a:r>
              <a:rPr lang="en-US" dirty="0"/>
              <a:t>Cheaper and Faster</a:t>
            </a:r>
          </a:p>
          <a:p>
            <a:pPr lvl="1"/>
            <a:r>
              <a:rPr lang="en-US" dirty="0"/>
              <a:t>Better detection of low expression, alternative splicing and other transcriptomic complexity</a:t>
            </a:r>
          </a:p>
          <a:p>
            <a:pPr lvl="1"/>
            <a:r>
              <a:rPr lang="en-US" dirty="0"/>
              <a:t>No prior knowledge required in the design</a:t>
            </a:r>
          </a:p>
        </p:txBody>
      </p:sp>
    </p:spTree>
    <p:extLst>
      <p:ext uri="{BB962C8B-B14F-4D97-AF65-F5344CB8AC3E}">
        <p14:creationId xmlns:p14="http://schemas.microsoft.com/office/powerpoint/2010/main" val="1321519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DB879-62B4-464F-98D5-3B8C5A036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Transcriptomics Analysis Workflow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3F9DE5D-A265-F749-8F52-D0107550DBE5}"/>
              </a:ext>
            </a:extLst>
          </p:cNvPr>
          <p:cNvGrpSpPr/>
          <p:nvPr/>
        </p:nvGrpSpPr>
        <p:grpSpPr>
          <a:xfrm>
            <a:off x="1682500" y="1457106"/>
            <a:ext cx="1401117" cy="4694165"/>
            <a:chOff x="949119" y="1469806"/>
            <a:chExt cx="1401117" cy="4694165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05D4AD8-5580-AB4E-A1BB-8633B7C60022}"/>
                </a:ext>
              </a:extLst>
            </p:cNvPr>
            <p:cNvSpPr/>
            <p:nvPr/>
          </p:nvSpPr>
          <p:spPr>
            <a:xfrm>
              <a:off x="971075" y="1469806"/>
              <a:ext cx="1379160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Wet-lab Experiments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3DD96B1B-E5F4-3A4A-840D-2A399DEBBE87}"/>
                </a:ext>
              </a:extLst>
            </p:cNvPr>
            <p:cNvSpPr/>
            <p:nvPr/>
          </p:nvSpPr>
          <p:spPr>
            <a:xfrm>
              <a:off x="949120" y="2320286"/>
              <a:ext cx="1401116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RNA Extraction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163A5687-F95A-954B-9E69-D893C7E143DB}"/>
                </a:ext>
              </a:extLst>
            </p:cNvPr>
            <p:cNvSpPr/>
            <p:nvPr/>
          </p:nvSpPr>
          <p:spPr>
            <a:xfrm>
              <a:off x="949120" y="3170766"/>
              <a:ext cx="1401116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Library Preparation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90A5ADD6-B599-E64D-A9DC-C369209D471D}"/>
                </a:ext>
              </a:extLst>
            </p:cNvPr>
            <p:cNvSpPr/>
            <p:nvPr/>
          </p:nvSpPr>
          <p:spPr>
            <a:xfrm>
              <a:off x="949119" y="4021246"/>
              <a:ext cx="1401116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Sequencing</a:t>
              </a: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1919C7E2-4D2E-0449-B859-85068A2805FC}"/>
                </a:ext>
              </a:extLst>
            </p:cNvPr>
            <p:cNvSpPr/>
            <p:nvPr/>
          </p:nvSpPr>
          <p:spPr>
            <a:xfrm>
              <a:off x="949120" y="4871726"/>
              <a:ext cx="1401116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Processing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2928288A-624A-7842-9ACC-5112CB096617}"/>
                </a:ext>
              </a:extLst>
            </p:cNvPr>
            <p:cNvSpPr/>
            <p:nvPr/>
          </p:nvSpPr>
          <p:spPr>
            <a:xfrm>
              <a:off x="949119" y="5722208"/>
              <a:ext cx="1401116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Analysis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47710AD-9363-0A41-AE1E-C43C644C1B51}"/>
                </a:ext>
              </a:extLst>
            </p:cNvPr>
            <p:cNvCxnSpPr>
              <a:cxnSpLocks/>
              <a:stCxn id="4" idx="2"/>
              <a:endCxn id="9" idx="0"/>
            </p:cNvCxnSpPr>
            <p:nvPr/>
          </p:nvCxnSpPr>
          <p:spPr>
            <a:xfrm flipH="1">
              <a:off x="1649678" y="1911569"/>
              <a:ext cx="10977" cy="40871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2CF595DD-255E-744B-986F-804B09816390}"/>
                </a:ext>
              </a:extLst>
            </p:cNvPr>
            <p:cNvCxnSpPr/>
            <p:nvPr/>
          </p:nvCxnSpPr>
          <p:spPr>
            <a:xfrm>
              <a:off x="1701590" y="2762049"/>
              <a:ext cx="0" cy="40871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D8D96EB-315E-2A48-99C9-35EB116086FC}"/>
                </a:ext>
              </a:extLst>
            </p:cNvPr>
            <p:cNvCxnSpPr/>
            <p:nvPr/>
          </p:nvCxnSpPr>
          <p:spPr>
            <a:xfrm>
              <a:off x="1690253" y="3612529"/>
              <a:ext cx="0" cy="40871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0D427FF-9E34-6B46-8088-E7117A3A53BB}"/>
                </a:ext>
              </a:extLst>
            </p:cNvPr>
            <p:cNvCxnSpPr/>
            <p:nvPr/>
          </p:nvCxnSpPr>
          <p:spPr>
            <a:xfrm>
              <a:off x="1690253" y="4463009"/>
              <a:ext cx="0" cy="40871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145CFEA1-D7F7-6F40-A766-F87844227E54}"/>
                </a:ext>
              </a:extLst>
            </p:cNvPr>
            <p:cNvCxnSpPr/>
            <p:nvPr/>
          </p:nvCxnSpPr>
          <p:spPr>
            <a:xfrm>
              <a:off x="1690253" y="5313489"/>
              <a:ext cx="0" cy="40871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A82357DF-04BB-E341-BB5C-F342ADEA0A0B}"/>
              </a:ext>
            </a:extLst>
          </p:cNvPr>
          <p:cNvGrpSpPr/>
          <p:nvPr/>
        </p:nvGrpSpPr>
        <p:grpSpPr>
          <a:xfrm>
            <a:off x="4862107" y="1355403"/>
            <a:ext cx="5248726" cy="764348"/>
            <a:chOff x="3323706" y="1306154"/>
            <a:chExt cx="5248726" cy="764348"/>
          </a:xfrm>
        </p:grpSpPr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677CD417-C778-F34F-8B7E-0A116729232A}"/>
                </a:ext>
              </a:extLst>
            </p:cNvPr>
            <p:cNvSpPr/>
            <p:nvPr/>
          </p:nvSpPr>
          <p:spPr>
            <a:xfrm>
              <a:off x="3364257" y="1469805"/>
              <a:ext cx="1319963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Quality Control</a:t>
              </a:r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2A801E92-D083-0649-B89E-839B197A34EE}"/>
                </a:ext>
              </a:extLst>
            </p:cNvPr>
            <p:cNvSpPr/>
            <p:nvPr/>
          </p:nvSpPr>
          <p:spPr>
            <a:xfrm>
              <a:off x="7125963" y="1471258"/>
              <a:ext cx="1379161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Quantification</a:t>
              </a:r>
            </a:p>
          </p:txBody>
        </p:sp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64BDCE13-CF69-B147-AB15-ECED119AE7FD}"/>
                </a:ext>
              </a:extLst>
            </p:cNvPr>
            <p:cNvSpPr/>
            <p:nvPr/>
          </p:nvSpPr>
          <p:spPr>
            <a:xfrm>
              <a:off x="5275912" y="1469804"/>
              <a:ext cx="1319963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Genome Mapping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458C68FF-74FD-1D48-9A3A-EB319B1D292C}"/>
                </a:ext>
              </a:extLst>
            </p:cNvPr>
            <p:cNvCxnSpPr>
              <a:cxnSpLocks/>
              <a:stCxn id="24" idx="3"/>
              <a:endCxn id="27" idx="1"/>
            </p:cNvCxnSpPr>
            <p:nvPr/>
          </p:nvCxnSpPr>
          <p:spPr>
            <a:xfrm flipV="1">
              <a:off x="4684220" y="1690686"/>
              <a:ext cx="591692" cy="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A7E26292-3CED-F64F-9F77-09513CC7696C}"/>
                </a:ext>
              </a:extLst>
            </p:cNvPr>
            <p:cNvCxnSpPr>
              <a:cxnSpLocks/>
              <a:stCxn id="27" idx="3"/>
              <a:endCxn id="26" idx="1"/>
            </p:cNvCxnSpPr>
            <p:nvPr/>
          </p:nvCxnSpPr>
          <p:spPr>
            <a:xfrm>
              <a:off x="6595875" y="1690686"/>
              <a:ext cx="530088" cy="145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4C405054-175E-764D-8E0F-9BC4772E8F2B}"/>
                </a:ext>
              </a:extLst>
            </p:cNvPr>
            <p:cNvSpPr/>
            <p:nvPr/>
          </p:nvSpPr>
          <p:spPr>
            <a:xfrm>
              <a:off x="3323706" y="1306154"/>
              <a:ext cx="5248726" cy="764348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788573E-5A90-C843-B724-472EF475CE9A}"/>
              </a:ext>
            </a:extLst>
          </p:cNvPr>
          <p:cNvGrpSpPr/>
          <p:nvPr/>
        </p:nvGrpSpPr>
        <p:grpSpPr>
          <a:xfrm>
            <a:off x="4572881" y="2914301"/>
            <a:ext cx="5855466" cy="3236970"/>
            <a:chOff x="5990197" y="2762048"/>
            <a:chExt cx="5855466" cy="3236970"/>
          </a:xfrm>
        </p:grpSpPr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C8D95ACB-C38D-CE4C-9EDF-BD4A6E60F37C}"/>
                </a:ext>
              </a:extLst>
            </p:cNvPr>
            <p:cNvSpPr/>
            <p:nvPr/>
          </p:nvSpPr>
          <p:spPr>
            <a:xfrm>
              <a:off x="8178643" y="2897341"/>
              <a:ext cx="1319963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Sample Exploration</a:t>
              </a:r>
            </a:p>
          </p:txBody>
        </p:sp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2F006CE5-3073-D94A-AA26-60E71383E887}"/>
                </a:ext>
              </a:extLst>
            </p:cNvPr>
            <p:cNvSpPr/>
            <p:nvPr/>
          </p:nvSpPr>
          <p:spPr>
            <a:xfrm>
              <a:off x="8178642" y="3660729"/>
              <a:ext cx="1319963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Differential Expression</a:t>
              </a:r>
            </a:p>
          </p:txBody>
        </p:sp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D67F5AF3-4251-484B-855C-AD22EBCB5C8E}"/>
                </a:ext>
              </a:extLst>
            </p:cNvPr>
            <p:cNvSpPr/>
            <p:nvPr/>
          </p:nvSpPr>
          <p:spPr>
            <a:xfrm>
              <a:off x="6330320" y="4458375"/>
              <a:ext cx="1319963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Functional Analysis</a:t>
              </a:r>
            </a:p>
          </p:txBody>
        </p: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EFD96691-4D74-5548-A088-01D9FFCD3171}"/>
                </a:ext>
              </a:extLst>
            </p:cNvPr>
            <p:cNvSpPr/>
            <p:nvPr/>
          </p:nvSpPr>
          <p:spPr>
            <a:xfrm>
              <a:off x="8178641" y="4458375"/>
              <a:ext cx="1319963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GEM</a:t>
              </a:r>
            </a:p>
          </p:txBody>
        </p:sp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EBAC3FF8-22BB-8B4F-A8DB-D97D83992B2E}"/>
                </a:ext>
              </a:extLst>
            </p:cNvPr>
            <p:cNvSpPr/>
            <p:nvPr/>
          </p:nvSpPr>
          <p:spPr>
            <a:xfrm>
              <a:off x="10244024" y="4435135"/>
              <a:ext cx="1319963" cy="44176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Network Analysis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6616239-7109-B343-9CF6-E669D78BFC61}"/>
                </a:ext>
              </a:extLst>
            </p:cNvPr>
            <p:cNvSpPr txBox="1"/>
            <p:nvPr/>
          </p:nvSpPr>
          <p:spPr>
            <a:xfrm>
              <a:off x="6216767" y="5025751"/>
              <a:ext cx="8290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KEGG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D2E0464-4547-1A46-A3EB-C838A5AAA25E}"/>
                </a:ext>
              </a:extLst>
            </p:cNvPr>
            <p:cNvSpPr txBox="1"/>
            <p:nvPr/>
          </p:nvSpPr>
          <p:spPr>
            <a:xfrm>
              <a:off x="7095899" y="5034232"/>
              <a:ext cx="5229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GO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24A2C7E-17F4-1D49-9672-BD778A2B7869}"/>
                </a:ext>
              </a:extLst>
            </p:cNvPr>
            <p:cNvSpPr txBox="1"/>
            <p:nvPr/>
          </p:nvSpPr>
          <p:spPr>
            <a:xfrm>
              <a:off x="8089354" y="4917371"/>
              <a:ext cx="6286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FBA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4672A0B-B463-7C49-B938-39E41E88F025}"/>
                </a:ext>
              </a:extLst>
            </p:cNvPr>
            <p:cNvSpPr txBox="1"/>
            <p:nvPr/>
          </p:nvSpPr>
          <p:spPr>
            <a:xfrm>
              <a:off x="8464760" y="5029728"/>
              <a:ext cx="138852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Reporter</a:t>
              </a:r>
            </a:p>
            <a:p>
              <a:pPr algn="ctr"/>
              <a:r>
                <a:rPr lang="en-US" dirty="0"/>
                <a:t>Metabolites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98C986F-0D3B-394A-9378-74532C68AEE5}"/>
                </a:ext>
              </a:extLst>
            </p:cNvPr>
            <p:cNvSpPr txBox="1"/>
            <p:nvPr/>
          </p:nvSpPr>
          <p:spPr>
            <a:xfrm>
              <a:off x="10244024" y="4979902"/>
              <a:ext cx="8178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/>
                <a:t>Coexp</a:t>
              </a:r>
              <a:endParaRPr lang="en-US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4015E9D-9D1F-B140-B894-66A06914BCC1}"/>
                </a:ext>
              </a:extLst>
            </p:cNvPr>
            <p:cNvSpPr txBox="1"/>
            <p:nvPr/>
          </p:nvSpPr>
          <p:spPr>
            <a:xfrm>
              <a:off x="11061877" y="4979902"/>
              <a:ext cx="450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IN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247DC0B-A74B-154F-B7DD-7C6511465958}"/>
                </a:ext>
              </a:extLst>
            </p:cNvPr>
            <p:cNvSpPr txBox="1"/>
            <p:nvPr/>
          </p:nvSpPr>
          <p:spPr>
            <a:xfrm>
              <a:off x="10633981" y="5344007"/>
              <a:ext cx="6655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TRN</a:t>
              </a:r>
            </a:p>
          </p:txBody>
        </p:sp>
        <p:sp>
          <p:nvSpPr>
            <p:cNvPr id="45" name="Rounded Rectangle 44">
              <a:extLst>
                <a:ext uri="{FF2B5EF4-FFF2-40B4-BE49-F238E27FC236}">
                  <a16:creationId xmlns:a16="http://schemas.microsoft.com/office/drawing/2014/main" id="{A9628BA8-CDAF-3048-A4A8-6B3C9EA5E73E}"/>
                </a:ext>
              </a:extLst>
            </p:cNvPr>
            <p:cNvSpPr/>
            <p:nvPr/>
          </p:nvSpPr>
          <p:spPr>
            <a:xfrm>
              <a:off x="7992048" y="4346259"/>
              <a:ext cx="1857146" cy="1375947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46" name="Rounded Rectangle 45">
              <a:extLst>
                <a:ext uri="{FF2B5EF4-FFF2-40B4-BE49-F238E27FC236}">
                  <a16:creationId xmlns:a16="http://schemas.microsoft.com/office/drawing/2014/main" id="{7A3112FE-031A-D642-B1AD-4E02B10263B9}"/>
                </a:ext>
              </a:extLst>
            </p:cNvPr>
            <p:cNvSpPr/>
            <p:nvPr/>
          </p:nvSpPr>
          <p:spPr>
            <a:xfrm>
              <a:off x="6045615" y="4334745"/>
              <a:ext cx="1857146" cy="1375947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58C4E7F9-A88D-4A48-919B-0019150C1299}"/>
                </a:ext>
              </a:extLst>
            </p:cNvPr>
            <p:cNvSpPr/>
            <p:nvPr/>
          </p:nvSpPr>
          <p:spPr>
            <a:xfrm>
              <a:off x="9938481" y="4346259"/>
              <a:ext cx="1857146" cy="1375947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7291FD6D-CE93-FA4B-9769-CDF44BC26918}"/>
                </a:ext>
              </a:extLst>
            </p:cNvPr>
            <p:cNvSpPr/>
            <p:nvPr/>
          </p:nvSpPr>
          <p:spPr>
            <a:xfrm>
              <a:off x="5990197" y="2762048"/>
              <a:ext cx="5855466" cy="3236970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266338EE-8616-044D-BCAB-3EDD46471DDC}"/>
                </a:ext>
              </a:extLst>
            </p:cNvPr>
            <p:cNvCxnSpPr>
              <a:cxnSpLocks/>
              <a:stCxn id="32" idx="2"/>
              <a:endCxn id="33" idx="0"/>
            </p:cNvCxnSpPr>
            <p:nvPr/>
          </p:nvCxnSpPr>
          <p:spPr>
            <a:xfrm flipH="1">
              <a:off x="8838624" y="3339104"/>
              <a:ext cx="1" cy="321625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E47B13B2-1D1C-1441-879F-FC62E7FD9679}"/>
                </a:ext>
              </a:extLst>
            </p:cNvPr>
            <p:cNvCxnSpPr>
              <a:cxnSpLocks/>
              <a:stCxn id="33" idx="2"/>
            </p:cNvCxnSpPr>
            <p:nvPr/>
          </p:nvCxnSpPr>
          <p:spPr>
            <a:xfrm>
              <a:off x="8838624" y="4102492"/>
              <a:ext cx="0" cy="27689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7124DB1D-1749-1B4F-A004-0B169304E9F9}"/>
                </a:ext>
              </a:extLst>
            </p:cNvPr>
            <p:cNvCxnSpPr>
              <a:cxnSpLocks/>
              <a:stCxn id="33" idx="2"/>
              <a:endCxn id="46" idx="0"/>
            </p:cNvCxnSpPr>
            <p:nvPr/>
          </p:nvCxnSpPr>
          <p:spPr>
            <a:xfrm flipH="1">
              <a:off x="6974188" y="4102492"/>
              <a:ext cx="1864436" cy="232253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34123066-C22C-B442-8AE0-FF5E1B404862}"/>
                </a:ext>
              </a:extLst>
            </p:cNvPr>
            <p:cNvCxnSpPr>
              <a:cxnSpLocks/>
              <a:stCxn id="33" idx="2"/>
              <a:endCxn id="47" idx="0"/>
            </p:cNvCxnSpPr>
            <p:nvPr/>
          </p:nvCxnSpPr>
          <p:spPr>
            <a:xfrm>
              <a:off x="8838624" y="4102492"/>
              <a:ext cx="2028430" cy="24376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F1D6454-5184-5B47-A90A-6A3FF4B75E03}"/>
              </a:ext>
            </a:extLst>
          </p:cNvPr>
          <p:cNvCxnSpPr>
            <a:cxnSpLocks/>
            <a:stCxn id="31" idx="2"/>
            <a:endCxn id="48" idx="0"/>
          </p:cNvCxnSpPr>
          <p:nvPr/>
        </p:nvCxnSpPr>
        <p:spPr>
          <a:xfrm>
            <a:off x="7486470" y="2119751"/>
            <a:ext cx="14144" cy="79455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>
            <a:extLst>
              <a:ext uri="{FF2B5EF4-FFF2-40B4-BE49-F238E27FC236}">
                <a16:creationId xmlns:a16="http://schemas.microsoft.com/office/drawing/2014/main" id="{A558040D-9542-9A43-9377-606B4A251EBD}"/>
              </a:ext>
            </a:extLst>
          </p:cNvPr>
          <p:cNvCxnSpPr>
            <a:cxnSpLocks/>
            <a:stCxn id="12" idx="3"/>
            <a:endCxn id="31" idx="1"/>
          </p:cNvCxnSpPr>
          <p:nvPr/>
        </p:nvCxnSpPr>
        <p:spPr>
          <a:xfrm flipV="1">
            <a:off x="3083617" y="1737577"/>
            <a:ext cx="1778490" cy="3342331"/>
          </a:xfrm>
          <a:prstGeom prst="bentConnector3">
            <a:avLst>
              <a:gd name="adj1" fmla="val 32005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Elbow Connector 71">
            <a:extLst>
              <a:ext uri="{FF2B5EF4-FFF2-40B4-BE49-F238E27FC236}">
                <a16:creationId xmlns:a16="http://schemas.microsoft.com/office/drawing/2014/main" id="{8B4AD327-4622-B74B-88CA-E13E45E9B58C}"/>
              </a:ext>
            </a:extLst>
          </p:cNvPr>
          <p:cNvCxnSpPr>
            <a:cxnSpLocks/>
            <a:stCxn id="13" idx="3"/>
            <a:endCxn id="48" idx="1"/>
          </p:cNvCxnSpPr>
          <p:nvPr/>
        </p:nvCxnSpPr>
        <p:spPr>
          <a:xfrm flipV="1">
            <a:off x="3083616" y="4532786"/>
            <a:ext cx="1489265" cy="1397604"/>
          </a:xfrm>
          <a:prstGeom prst="bentConnector3">
            <a:avLst>
              <a:gd name="adj1" fmla="val 50000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1577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B475C-C140-5141-B76F-509E7FE38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Experiment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8140F-A059-B442-A87A-AECE17179BE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Long- vs Short-Read:</a:t>
            </a:r>
          </a:p>
          <a:p>
            <a:pPr lvl="1"/>
            <a:r>
              <a:rPr lang="en-US" dirty="0"/>
              <a:t>Longer read provides:</a:t>
            </a:r>
          </a:p>
          <a:p>
            <a:pPr lvl="2"/>
            <a:r>
              <a:rPr lang="en-US" dirty="0"/>
              <a:t>Better assembly capabilities</a:t>
            </a:r>
          </a:p>
          <a:p>
            <a:pPr lvl="2"/>
            <a:r>
              <a:rPr lang="en-US" dirty="0"/>
              <a:t>Higher accuracy in complex regions</a:t>
            </a:r>
          </a:p>
          <a:p>
            <a:pPr lvl="1"/>
            <a:r>
              <a:rPr lang="en-US" dirty="0"/>
              <a:t>Is longer read always better?</a:t>
            </a:r>
          </a:p>
          <a:p>
            <a:pPr lvl="2"/>
            <a:r>
              <a:rPr lang="en-US" dirty="0"/>
              <a:t>More expensive</a:t>
            </a:r>
          </a:p>
          <a:p>
            <a:pPr lvl="2"/>
            <a:r>
              <a:rPr lang="en-US" dirty="0"/>
              <a:t>Depending on your analysis requirement</a:t>
            </a:r>
          </a:p>
          <a:p>
            <a:pPr lvl="2"/>
            <a:r>
              <a:rPr lang="en-US" dirty="0"/>
              <a:t>For standard differential expression analysis, almost no difference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45F4FF-FFCE-344A-9279-A63BB226CB4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Single- vs Paired-End:</a:t>
            </a:r>
          </a:p>
          <a:p>
            <a:pPr lvl="1"/>
            <a:r>
              <a:rPr lang="en-US" dirty="0"/>
              <a:t>Single: only one end of cDNA fragment generated.</a:t>
            </a:r>
          </a:p>
          <a:p>
            <a:pPr lvl="1"/>
            <a:r>
              <a:rPr lang="en-US" dirty="0"/>
              <a:t>Paired: cDNA fragment is generated from both ends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90A9E0-3BB2-7C4D-8970-9207D13D3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1693" y="4099258"/>
            <a:ext cx="3642614" cy="1088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0835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014BC-37E0-F241-BC22-9C144F099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FASTQ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3E325-EE29-F94B-8DEC-6B54958CC7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Raw data from sequencing machine</a:t>
            </a:r>
          </a:p>
          <a:p>
            <a:r>
              <a:rPr lang="en-US" dirty="0"/>
              <a:t>Standardized format</a:t>
            </a:r>
          </a:p>
          <a:p>
            <a:r>
              <a:rPr lang="en-US" dirty="0"/>
              <a:t>Text based:</a:t>
            </a:r>
          </a:p>
          <a:p>
            <a:pPr lvl="1"/>
            <a:r>
              <a:rPr lang="en-US" dirty="0"/>
              <a:t>Identifier/Name</a:t>
            </a:r>
          </a:p>
          <a:p>
            <a:pPr lvl="1"/>
            <a:r>
              <a:rPr lang="en-US" dirty="0"/>
              <a:t>Nucleotide sequences</a:t>
            </a:r>
          </a:p>
          <a:p>
            <a:pPr lvl="1"/>
            <a:r>
              <a:rPr lang="en-US" dirty="0"/>
              <a:t>Separator</a:t>
            </a:r>
          </a:p>
          <a:p>
            <a:pPr lvl="1"/>
            <a:r>
              <a:rPr lang="en-US" dirty="0"/>
              <a:t>Quality scores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6B41DD-13B6-AE42-884D-3663D376D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150" y="4938522"/>
            <a:ext cx="10487770" cy="100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771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0C7C0-01E8-C844-BBBF-94593ACEC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Quality Control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B718DC-7D2C-2D4D-98D3-78FB6D1ABD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7455408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Once we have our raw data, we want to know the quality of the data</a:t>
            </a:r>
          </a:p>
          <a:p>
            <a:r>
              <a:rPr lang="en-US" dirty="0"/>
              <a:t>Generally, Illumina machines give us their QC result, but there are many other way to do this:</a:t>
            </a:r>
          </a:p>
          <a:p>
            <a:pPr lvl="1"/>
            <a:r>
              <a:rPr lang="en-US" dirty="0" err="1"/>
              <a:t>MultiQC</a:t>
            </a:r>
            <a:endParaRPr lang="en-US" dirty="0"/>
          </a:p>
          <a:p>
            <a:pPr lvl="1"/>
            <a:r>
              <a:rPr lang="en-US" dirty="0" err="1"/>
              <a:t>FastQC</a:t>
            </a:r>
            <a:endParaRPr lang="en-US" dirty="0"/>
          </a:p>
          <a:p>
            <a:r>
              <a:rPr lang="en-US" dirty="0"/>
              <a:t>During the QC, we can see:</a:t>
            </a:r>
          </a:p>
          <a:p>
            <a:pPr lvl="1"/>
            <a:r>
              <a:rPr lang="en-US" dirty="0"/>
              <a:t>Depth of the sequence</a:t>
            </a:r>
          </a:p>
          <a:p>
            <a:pPr lvl="1"/>
            <a:r>
              <a:rPr lang="en-US" dirty="0"/>
              <a:t>Accuracy</a:t>
            </a:r>
          </a:p>
          <a:p>
            <a:pPr lvl="1"/>
            <a:r>
              <a:rPr lang="en-US" dirty="0"/>
              <a:t>Duplicates</a:t>
            </a:r>
          </a:p>
          <a:p>
            <a:pPr lvl="1"/>
            <a:r>
              <a:rPr lang="en-US" dirty="0" err="1"/>
              <a:t>etc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422FDC9-D04E-E044-A71A-DBA7E403A4A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970306" y="1825625"/>
            <a:ext cx="2240492" cy="195084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C7E278B1-E2ED-9148-972A-0EA3769C5933}"/>
              </a:ext>
            </a:extLst>
          </p:cNvPr>
          <p:cNvGrpSpPr/>
          <p:nvPr/>
        </p:nvGrpSpPr>
        <p:grpSpPr>
          <a:xfrm>
            <a:off x="8480338" y="4358300"/>
            <a:ext cx="3096220" cy="1602000"/>
            <a:chOff x="8480338" y="4358300"/>
            <a:chExt cx="3096220" cy="16020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34A7ECF-0B88-444D-818F-1575C32194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8292"/>
            <a:stretch/>
          </p:blipFill>
          <p:spPr>
            <a:xfrm>
              <a:off x="9546336" y="4359465"/>
              <a:ext cx="2030222" cy="160083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BA0FDF9-7552-DF42-8DDA-F6EC43E3E6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78116"/>
            <a:stretch/>
          </p:blipFill>
          <p:spPr>
            <a:xfrm>
              <a:off x="8480338" y="4358300"/>
              <a:ext cx="1065998" cy="1602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94660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7324C-B979-FE49-B8D6-D58526E85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Processing (1)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5BF13-DACE-D443-B6D8-37BCC610D5F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Raw data usually contains fractions of the reads in random way</a:t>
            </a:r>
          </a:p>
          <a:p>
            <a:r>
              <a:rPr lang="en-US" dirty="0"/>
              <a:t>First, the reads has to be aligned to the correct genome</a:t>
            </a:r>
          </a:p>
          <a:p>
            <a:r>
              <a:rPr lang="en-US" dirty="0"/>
              <a:t>After the alignment, reads within the same exon are counted</a:t>
            </a:r>
          </a:p>
          <a:p>
            <a:r>
              <a:rPr lang="en-US" dirty="0"/>
              <a:t>Gene count is the sum of the exons</a:t>
            </a:r>
          </a:p>
        </p:txBody>
      </p:sp>
      <p:pic>
        <p:nvPicPr>
          <p:cNvPr id="17410" name="Picture 2" descr="http://bioconnector.github.io/bims8382/img/aligncount.png">
            <a:extLst>
              <a:ext uri="{FF2B5EF4-FFF2-40B4-BE49-F238E27FC236}">
                <a16:creationId xmlns:a16="http://schemas.microsoft.com/office/drawing/2014/main" id="{8FD4CEAB-7D78-0D40-846E-F78E3EE46DA8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3640" y="1825625"/>
            <a:ext cx="5181600" cy="384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35FC00B-9F5E-8146-A4E6-A5579BE11AD5}"/>
              </a:ext>
            </a:extLst>
          </p:cNvPr>
          <p:cNvSpPr/>
          <p:nvPr/>
        </p:nvSpPr>
        <p:spPr>
          <a:xfrm>
            <a:off x="7272528" y="5552314"/>
            <a:ext cx="387400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4"/>
              </a:rPr>
              <a:t>http://bioconnector.github.io/bims8382/r-rnaseq-airway.html</a:t>
            </a:r>
            <a:r>
              <a:rPr lang="en-US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336145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ysmedicine_new" id="{F51006A4-6919-C24D-BFC1-9B4B3AD56490}" vid="{0BF89AE6-5C0D-2340-9D60-59C6D048E9D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2046</TotalTime>
  <Words>1070</Words>
  <Application>Microsoft Macintosh PowerPoint</Application>
  <PresentationFormat>Widescreen</PresentationFormat>
  <Paragraphs>298</Paragraphs>
  <Slides>31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Georgia</vt:lpstr>
      <vt:lpstr>Office Theme</vt:lpstr>
      <vt:lpstr>Transcriptomic Data Analysis</vt:lpstr>
      <vt:lpstr>Motivations</vt:lpstr>
      <vt:lpstr>Introduction</vt:lpstr>
      <vt:lpstr>Why RNA-Seq?</vt:lpstr>
      <vt:lpstr>Transcriptomics Analysis Workflow</vt:lpstr>
      <vt:lpstr>Experiment Design</vt:lpstr>
      <vt:lpstr>FASTQ Files</vt:lpstr>
      <vt:lpstr>Quality Control</vt:lpstr>
      <vt:lpstr>Data Processing (1) </vt:lpstr>
      <vt:lpstr>Data Processing (2) </vt:lpstr>
      <vt:lpstr>MultiQC</vt:lpstr>
      <vt:lpstr>Data Processing (4)</vt:lpstr>
      <vt:lpstr>Data Processing (5)</vt:lpstr>
      <vt:lpstr>Sample Explorations (1)</vt:lpstr>
      <vt:lpstr>Sample Explorations (2)</vt:lpstr>
      <vt:lpstr>Differential Expression Analysis (1)</vt:lpstr>
      <vt:lpstr>Differential Expression Analysis (2)</vt:lpstr>
      <vt:lpstr>Volcano Plot</vt:lpstr>
      <vt:lpstr>Differential Expression Analysis (3)</vt:lpstr>
      <vt:lpstr>Functional Analysis (1)</vt:lpstr>
      <vt:lpstr>Functional Analysis (2)</vt:lpstr>
      <vt:lpstr>Functional Analysis (3)</vt:lpstr>
      <vt:lpstr>Functional Analysis (4)</vt:lpstr>
      <vt:lpstr>GEM</vt:lpstr>
      <vt:lpstr>GEM (2)</vt:lpstr>
      <vt:lpstr>Network Analysis (1)</vt:lpstr>
      <vt:lpstr>Network Analysis (2)</vt:lpstr>
      <vt:lpstr>Network Analysis (3)</vt:lpstr>
      <vt:lpstr>Network Analysis (4)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Muhammad Arif</dc:creator>
  <cp:lastModifiedBy>Muhammad Arif</cp:lastModifiedBy>
  <cp:revision>64</cp:revision>
  <dcterms:created xsi:type="dcterms:W3CDTF">2019-07-16T07:28:26Z</dcterms:created>
  <dcterms:modified xsi:type="dcterms:W3CDTF">2020-02-17T16:38:59Z</dcterms:modified>
</cp:coreProperties>
</file>

<file path=docProps/thumbnail.jpeg>
</file>